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389" r:id="rId3"/>
    <p:sldId id="457" r:id="rId4"/>
    <p:sldId id="458" r:id="rId5"/>
    <p:sldId id="459" r:id="rId6"/>
    <p:sldId id="430" r:id="rId7"/>
    <p:sldId id="460" r:id="rId8"/>
    <p:sldId id="463" r:id="rId9"/>
    <p:sldId id="461" r:id="rId10"/>
    <p:sldId id="462" r:id="rId11"/>
    <p:sldId id="464" r:id="rId12"/>
    <p:sldId id="466" r:id="rId13"/>
    <p:sldId id="468" r:id="rId14"/>
    <p:sldId id="469" r:id="rId15"/>
    <p:sldId id="470" r:id="rId16"/>
    <p:sldId id="472" r:id="rId17"/>
    <p:sldId id="465" r:id="rId18"/>
    <p:sldId id="473" r:id="rId19"/>
    <p:sldId id="474" r:id="rId20"/>
    <p:sldId id="475" r:id="rId21"/>
    <p:sldId id="331" r:id="rId22"/>
    <p:sldId id="359" r:id="rId23"/>
    <p:sldId id="408" r:id="rId24"/>
    <p:sldId id="318" r:id="rId2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943D"/>
    <a:srgbClr val="5F933C"/>
    <a:srgbClr val="424A35"/>
    <a:srgbClr val="91A5CC"/>
    <a:srgbClr val="B19A32"/>
    <a:srgbClr val="5C9138"/>
    <a:srgbClr val="8FA7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Açık Stil 1 - Vurgu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Açık Stil 3 - Vurgu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Açık Stil 3 - Vurgu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Açık Stil 1 - Vurgu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Açık Stil 2 - Vurgu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Açık Stil 2 - Vurgu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4" autoAdjust="0"/>
    <p:restoredTop sz="88432" autoAdjust="0"/>
  </p:normalViewPr>
  <p:slideViewPr>
    <p:cSldViewPr snapToGrid="0">
      <p:cViewPr varScale="1">
        <p:scale>
          <a:sx n="57" d="100"/>
          <a:sy n="57" d="100"/>
        </p:scale>
        <p:origin x="940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3777A-A1D2-4AD4-8194-7CAF9649946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B21DD-B0A3-44DD-9D1E-2A2DC61F1B5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850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B21DD-B0A3-44DD-9D1E-2A2DC61F1B5C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409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2F1D61-EB91-4CE7-9166-CB28086CD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65FAD23-2625-4F37-8939-9E488DEDA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9EF445E-C559-4B7D-856B-BC13EB1B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93F9A-8BE5-4C79-88D9-5AA0CF2F2B82}" type="datetime1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B9E86FD-02F2-4531-8B91-BFF88DB3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8C6800E-1041-4D86-ABA1-831A4D84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6774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86E598-5FE9-4BC4-80E1-4530F43D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9A45963-B3E0-45E5-8C6C-6723228B6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21A395D-392D-4607-A0DA-B8B7A28E7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4BF1-29E3-4ECD-9151-8420F5932688}" type="datetime1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A50E6B-84A3-4442-BF8C-F6D3727CF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ABE9F2E-9918-484F-8C88-ADD1F554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6883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B27006F3-055F-46BB-AA85-2D48A98E17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25F797D-5D13-4118-9DE8-95697F5CD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2982C55-CC09-44E5-8839-F3A4251F9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1B13C-8A2A-448A-BF27-441EEFE7CB00}" type="datetime1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7D34C4-1AAF-427E-90CB-9F51F2B4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337BD76-83AD-419E-8758-05F5A303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353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BB775E-20E1-4C79-9D43-687C70D75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9FB832F-D45A-42A8-AF11-3D403F1FC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B17CA5F-F047-4668-966B-FC0B3AC1B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BC146-9D57-4050-9377-0902C6C36F7B}" type="datetime1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B3D0FFF-43B3-4AE4-BC06-1853CDEA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869605-A629-4EA9-9087-38DB1EA0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097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42E367-6128-4BD8-820A-6FD00B635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00518F9-8E37-415A-A2D6-7D20A3347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45AFAE2-B74B-47E0-981B-6937AC69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AF71-0588-4610-8262-BBDE65B17FB2}" type="datetime1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5FBBF19-B082-40AC-81F9-2AD510C7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54EA5F9-9E8B-477A-91E6-4AA829A7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0201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3DAB1F-4977-42AF-A60A-3E3DC13D4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7E95FF-208A-40F0-9536-B3915EAE45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675C1B9-877B-4BC1-B77E-F0DDF7F14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5DB505F-9344-47E0-B743-F9757A3EB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72402-8924-4D95-8B1A-AE84BC66A9B7}" type="datetime1">
              <a:rPr lang="tr-TR" smtClean="0"/>
              <a:t>30.11.2022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C93EB23-4A5D-4020-AD37-1321924E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5A2789C-F465-45C5-A6BD-19FE3498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082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0CB7B4-DC81-47D4-9383-C1CCEDADA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21A2C09-5590-43BD-B265-A85B54B8D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EB88172-EE04-45D1-9BC6-0EE65FB54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F48C65C-4D7C-46EB-B7C3-A0E23C903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37F4B20-4D63-4A85-83C9-75F66E4AE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BD9FF427-DB67-47A9-BB27-08560C94D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76D-E39F-4AB2-B136-E201E4093CB8}" type="datetime1">
              <a:rPr lang="tr-TR" smtClean="0"/>
              <a:t>30.11.2022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C2F1BA1-40FC-4F00-8A76-F074F08C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1BFCEB1F-3756-4335-A1F6-F9B8C4AB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3981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F01641-60A6-4F14-A794-671170096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52A4C9F-7F2B-4E94-BC71-28CD1EA34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26AA-D6C4-4B08-A5A3-B3B6D18B07C8}" type="datetime1">
              <a:rPr lang="tr-TR" smtClean="0"/>
              <a:t>30.11.2022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D41455C-31F2-4B4B-8DA7-8B673CEBC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7208A21-A144-43CF-B641-7EEEE4AC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993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EA1ABD71-BD6F-46BB-9AF2-96A159411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97507-9C87-4C03-9306-6083912AD615}" type="datetime1">
              <a:rPr lang="tr-TR" smtClean="0"/>
              <a:t>30.11.2022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35B6651-C166-4FE5-B52E-760F97EC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01B8528-7B23-4C78-AA7D-721BC9BC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2769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140F10-A6A9-4E78-846C-84A2EA43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D46E91-90B7-42CC-90EB-88014108B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0A30309-8578-4991-AB3E-BE671DD53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34ED35F-CCD6-46A1-B016-FCB7E581C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60A6B-86A0-4878-8170-21A1E82D6A48}" type="datetime1">
              <a:rPr lang="tr-TR" smtClean="0"/>
              <a:t>30.11.2022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7178BF7-4FBA-46CB-A2F2-0B70CFDE2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96121AB-5193-4CCB-A91B-CB6B6A78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29714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2497A6-A7B3-4975-B828-511D32C1E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959C2C2-ADCB-482E-8C9A-18DAA6A6C2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D7F2C2E-6FEE-42E7-903E-80FAAE286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C4A1128-42C7-4D36-B281-2C3EFC27A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3710-F61C-49DE-8CBF-8B4CBBE6E93E}" type="datetime1">
              <a:rPr lang="tr-TR" smtClean="0"/>
              <a:t>30.11.2022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785280D-610C-47ED-AAF5-C34C8954D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C20547C-B715-4596-9DFF-DD3741CB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086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717A79DE-DDED-40A4-AB02-ADD0DACEA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39C3122-E1CA-4E0A-B7DA-C4E001E52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390D620-9445-475C-B904-F3465A13BC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F7BA7-6003-4A28-839D-0B52C47625A5}" type="datetime1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2C6CD1B-71B3-43BA-BAE7-B93DA02FD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8008310-3F48-4A1D-A178-F559B5B9F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698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l.co.uk/si-prefix?utm_campaign=mserdark-newsletter&amp;utm_medium=email&amp;utm_source=Revue+newslette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sa.link/Qghm" TargetMode="External"/><Relationship Id="rId7" Type="http://schemas.openxmlformats.org/officeDocument/2006/relationships/hyperlink" Target="https://www.slideshare.net/SebastianRaschka/nextgen-talk-022015/8-Learning_Labeled_data_Direct_feedback" TargetMode="External"/><Relationship Id="rId2" Type="http://schemas.openxmlformats.org/officeDocument/2006/relationships/hyperlink" Target="https://asiwassaying.me/2020/04/03/you-are-here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l.berkeley.edu/blog/posts/crash-course/part-1/" TargetMode="External"/><Relationship Id="rId5" Type="http://schemas.openxmlformats.org/officeDocument/2006/relationships/hyperlink" Target="https://www.geeksforgeeks.org/top-10-algorithms-every-machine-learning-engineer-should-know/" TargetMode="External"/><Relationship Id="rId4" Type="http://schemas.openxmlformats.org/officeDocument/2006/relationships/hyperlink" Target="https://www.youtube.com/watch?v=AG83rYwd-Jw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_xkZwJ0H9IU" TargetMode="External"/><Relationship Id="rId13" Type="http://schemas.openxmlformats.org/officeDocument/2006/relationships/hyperlink" Target="https://en.wikipedia.org/wiki/Neural_network" TargetMode="External"/><Relationship Id="rId3" Type="http://schemas.openxmlformats.org/officeDocument/2006/relationships/hyperlink" Target="https://www.cs.toronto.edu/~kriz/cifar.html" TargetMode="External"/><Relationship Id="rId7" Type="http://schemas.openxmlformats.org/officeDocument/2006/relationships/hyperlink" Target="https://bit.ly/3s2keN4" TargetMode="External"/><Relationship Id="rId12" Type="http://schemas.openxmlformats.org/officeDocument/2006/relationships/hyperlink" Target="https://cs231n.github.io/neural-networks-1/" TargetMode="External"/><Relationship Id="rId2" Type="http://schemas.openxmlformats.org/officeDocument/2006/relationships/hyperlink" Target="https://www.youtube.com/watch?v=aircAruvnKk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tnr.it/3rLFXc3" TargetMode="External"/><Relationship Id="rId11" Type="http://schemas.openxmlformats.org/officeDocument/2006/relationships/hyperlink" Target="https://bit.ly/3CDs8l0" TargetMode="External"/><Relationship Id="rId5" Type="http://schemas.openxmlformats.org/officeDocument/2006/relationships/hyperlink" Target="https://makeavideo.studio/" TargetMode="External"/><Relationship Id="rId10" Type="http://schemas.openxmlformats.org/officeDocument/2006/relationships/hyperlink" Target="https://bit.ly/3S9AuXb" TargetMode="External"/><Relationship Id="rId4" Type="http://schemas.openxmlformats.org/officeDocument/2006/relationships/hyperlink" Target="https://bit.ly/3CgfPL8" TargetMode="External"/><Relationship Id="rId9" Type="http://schemas.openxmlformats.org/officeDocument/2006/relationships/hyperlink" Target="https://bit.ly/3MBain4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erceptron" TargetMode="External"/><Relationship Id="rId13" Type="http://schemas.openxmlformats.org/officeDocument/2006/relationships/hyperlink" Target="https://bit.ly/3GQY8FW" TargetMode="External"/><Relationship Id="rId3" Type="http://schemas.openxmlformats.org/officeDocument/2006/relationships/hyperlink" Target="https://bit.ly/3D6mitS" TargetMode="External"/><Relationship Id="rId7" Type="http://schemas.openxmlformats.org/officeDocument/2006/relationships/hyperlink" Target="https://bit.ly/3TN6fX7" TargetMode="External"/><Relationship Id="rId12" Type="http://schemas.openxmlformats.org/officeDocument/2006/relationships/hyperlink" Target="https://intel.ly/3XQGKaz" TargetMode="External"/><Relationship Id="rId2" Type="http://schemas.openxmlformats.org/officeDocument/2006/relationships/hyperlink" Target="https://bit.ly/3D7WDB6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it.ly/3MCKR4F" TargetMode="External"/><Relationship Id="rId11" Type="http://schemas.openxmlformats.org/officeDocument/2006/relationships/hyperlink" Target="https://bit.ly/3Vtfj4s" TargetMode="External"/><Relationship Id="rId5" Type="http://schemas.openxmlformats.org/officeDocument/2006/relationships/hyperlink" Target="https://bit.ly/3VMlQbw" TargetMode="External"/><Relationship Id="rId10" Type="http://schemas.openxmlformats.org/officeDocument/2006/relationships/hyperlink" Target="https://bit.ly/3EHHDcw" TargetMode="External"/><Relationship Id="rId4" Type="http://schemas.openxmlformats.org/officeDocument/2006/relationships/hyperlink" Target="https://bit.ly/3yQOaQ1" TargetMode="External"/><Relationship Id="rId9" Type="http://schemas.openxmlformats.org/officeDocument/2006/relationships/hyperlink" Target="https://www.nvidia.com/en-us/studio/canva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l.co.uk/si-prefix?utm_campaign=mserdark-newsletter&amp;utm_medium=email&amp;utm_source=Revue+newslette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it.ly/3Vtfj4s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hyperlink" Target="https://intel.ly/3XQGKaz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1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3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DB77D73-A8BE-4801-82E2-1CE33E783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059" y="1609214"/>
            <a:ext cx="4104065" cy="130661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  <a:t>MEM437 – Yapay Sinir Ağları</a:t>
            </a:r>
            <a:b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</a:br>
            <a:b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</a:br>
            <a: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  <a:t>Dr. Ali Tahir Karaşahin</a:t>
            </a:r>
          </a:p>
        </p:txBody>
      </p:sp>
      <p:sp>
        <p:nvSpPr>
          <p:cNvPr id="4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A44C88-619A-4B9B-9793-BBBE7630F6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223702"/>
            <a:ext cx="2402924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5D3C6B8-F5DA-4697-988B-6444E621FF51}" type="datetime1">
              <a:rPr lang="tr-TR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30.11.2022</a:t>
            </a:fld>
            <a:endParaRPr lang="tr-TR" sz="110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F4B7C-F9C5-4070-A3A8-111182371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tr-TR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</a:t>
            </a:fld>
            <a:endParaRPr lang="tr-TR" sz="1100">
              <a:solidFill>
                <a:srgbClr val="898989"/>
              </a:solidFill>
            </a:endParaRPr>
          </a:p>
        </p:txBody>
      </p:sp>
      <p:sp>
        <p:nvSpPr>
          <p:cNvPr id="13" name="Başlık 1">
            <a:extLst>
              <a:ext uri="{FF2B5EF4-FFF2-40B4-BE49-F238E27FC236}">
                <a16:creationId xmlns:a16="http://schemas.microsoft.com/office/drawing/2014/main" id="{FD959E5D-DF6C-48CA-BA16-8FD674FCB578}"/>
              </a:ext>
            </a:extLst>
          </p:cNvPr>
          <p:cNvSpPr txBox="1">
            <a:spLocks/>
          </p:cNvSpPr>
          <p:nvPr/>
        </p:nvSpPr>
        <p:spPr>
          <a:xfrm>
            <a:off x="7002829" y="3432048"/>
            <a:ext cx="4986527" cy="1306616"/>
          </a:xfrm>
          <a:prstGeom prst="rect">
            <a:avLst/>
          </a:prstGeom>
          <a:noFill/>
          <a:effectLst>
            <a:glow rad="1816100">
              <a:schemeClr val="accent1">
                <a:alpha val="40000"/>
              </a:schemeClr>
            </a:glo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r-TR" sz="3100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Çok Katmanlı </a:t>
            </a:r>
          </a:p>
          <a:p>
            <a:pPr>
              <a:spcAft>
                <a:spcPts val="600"/>
              </a:spcAft>
            </a:pPr>
            <a:r>
              <a:rPr lang="tr-TR" sz="3100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Yapay Sinir Ağlarında </a:t>
            </a:r>
          </a:p>
          <a:p>
            <a:pPr>
              <a:spcAft>
                <a:spcPts val="600"/>
              </a:spcAft>
            </a:pPr>
            <a:r>
              <a:rPr lang="tr-TR" sz="3100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Tasarım Kriterlerinin İncelenmesi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519F1E5A-ED07-579A-DB43-A02370528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944" y="1989822"/>
            <a:ext cx="6364224" cy="357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4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ÇKA Tasarım Kriterleri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30.11.2022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10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lt Başlık 2">
                <a:extLst>
                  <a:ext uri="{FF2B5EF4-FFF2-40B4-BE49-F238E27FC236}">
                    <a16:creationId xmlns:a16="http://schemas.microsoft.com/office/drawing/2014/main" id="{1923475F-A03E-24DB-A4D1-283DB8AC24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804020"/>
                <a:ext cx="11843657" cy="50280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b="1" dirty="0"/>
                  <a:t>Eğitim kümesinin büyüklüğü: </a:t>
                </a:r>
                <a:r>
                  <a:rPr lang="tr-TR" dirty="0"/>
                  <a:t>ile ilgili olarak </a:t>
                </a:r>
                <a:r>
                  <a:rPr lang="tr-TR" dirty="0" err="1"/>
                  <a:t>ÇKA’da</a:t>
                </a:r>
                <a:r>
                  <a:rPr lang="tr-TR" dirty="0"/>
                  <a:t> bu konunun kesin bir cevabı bulunmamaktadır. Bu konuda bazı yaklaşımlar kullanılmaktadır,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b="1" dirty="0"/>
              </a:p>
              <a:p>
                <a:pPr lvl="8" algn="l"/>
                <a:r>
                  <a:rPr lang="tr-TR" sz="2400" b="0" dirty="0"/>
                  <a:t>	</a:t>
                </a:r>
                <a14:m>
                  <m:oMath xmlns:m="http://schemas.openxmlformats.org/officeDocument/2006/math">
                    <m:r>
                      <a:rPr lang="tr-TR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tr-T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tr-T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num>
                      <m:den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h𝑎𝑡𝑎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𝑜𝑟𝑎𝑛𝚤</m:t>
                    </m:r>
                  </m:oMath>
                </a14:m>
                <a:endParaRPr lang="tr-TR" b="0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𝑝𝑟𝑜𝑠𝑒𝑠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𝑒𝑙𝑒𝑚𝑎𝑛𝑙𝑎𝑟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𝑎𝑟𝑎𝑠𝚤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𝑏𝑎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𝑙𝑎𝑛𝑡𝚤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𝑠𝑎𝑦𝚤𝑠𝚤</m:t>
                    </m:r>
                  </m:oMath>
                </a14:m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𝑖𝑡𝑖𝑚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ü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𝑚𝑒𝑠𝑖𝑛𝑑𝑒𝑘𝑖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𝑣𝑒𝑟𝑖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𝑠𝑎𝑦𝚤𝑠𝚤</m:t>
                    </m:r>
                  </m:oMath>
                </a14:m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Proje için seçtiğiniz veri setindeki ağırlık sayısına göre tahmini olması gereken veri seti büyüklüğünü hesaplayınız?</a:t>
                </a:r>
              </a:p>
            </p:txBody>
          </p:sp>
        </mc:Choice>
        <mc:Fallback xmlns="">
          <p:sp>
            <p:nvSpPr>
              <p:cNvPr id="12" name="Alt Başlık 2">
                <a:extLst>
                  <a:ext uri="{FF2B5EF4-FFF2-40B4-BE49-F238E27FC236}">
                    <a16:creationId xmlns:a16="http://schemas.microsoft.com/office/drawing/2014/main" id="{1923475F-A03E-24DB-A4D1-283DB8AC2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04020"/>
                <a:ext cx="11843657" cy="5028068"/>
              </a:xfrm>
              <a:prstGeom prst="rect">
                <a:avLst/>
              </a:prstGeom>
              <a:blipFill>
                <a:blip r:embed="rId2"/>
                <a:stretch>
                  <a:fillRect l="-823" t="-181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9D70711F-554B-C095-7735-8B8CF300A2D4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tr-TR" dirty="0"/>
              <a:t>[34]</a:t>
            </a:r>
          </a:p>
        </p:txBody>
      </p:sp>
    </p:spTree>
    <p:extLst>
      <p:ext uri="{BB962C8B-B14F-4D97-AF65-F5344CB8AC3E}">
        <p14:creationId xmlns:p14="http://schemas.microsoft.com/office/powerpoint/2010/main" val="258219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ÇKA Tasarım Kriterleri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30.11.2022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11</a:t>
            </a:fld>
            <a:endParaRPr lang="tr-TR"/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1923475F-A03E-24DB-A4D1-283DB8AC24F6}"/>
              </a:ext>
            </a:extLst>
          </p:cNvPr>
          <p:cNvSpPr txBox="1">
            <a:spLocks/>
          </p:cNvSpPr>
          <p:nvPr/>
        </p:nvSpPr>
        <p:spPr>
          <a:xfrm>
            <a:off x="0" y="804020"/>
            <a:ext cx="11843657" cy="3682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/>
              <a:t>Aktivasyon fonksiyonu: </a:t>
            </a:r>
            <a:r>
              <a:rPr lang="tr-TR" dirty="0" err="1"/>
              <a:t>ÇKA’nın</a:t>
            </a:r>
            <a:r>
              <a:rPr lang="tr-TR" dirty="0"/>
              <a:t> davranışını belirleyen önemli bir faktördür.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 err="1"/>
              <a:t>ÇKA’nın</a:t>
            </a:r>
            <a:r>
              <a:rPr lang="tr-TR" dirty="0"/>
              <a:t> doğrusal olmayan karakteristik kazanması için aktivasyon fonksiyonlarına ihtiyaç duyulmaktadır.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Aktivasyon fonksiyonu kullanmayan sinir ağları sınırlı bir öğrenme gücüne sahip olmaktadır.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1322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D1474CBB-523D-BBBF-E79E-0E96E2180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490" y="2365248"/>
            <a:ext cx="9483510" cy="4173664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ÇKA Tasarım Kriterleri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30.11.2022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12</a:t>
            </a:fld>
            <a:endParaRPr lang="tr-TR"/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1923475F-A03E-24DB-A4D1-283DB8AC24F6}"/>
              </a:ext>
            </a:extLst>
          </p:cNvPr>
          <p:cNvSpPr txBox="1">
            <a:spLocks/>
          </p:cNvSpPr>
          <p:nvPr/>
        </p:nvSpPr>
        <p:spPr>
          <a:xfrm>
            <a:off x="0" y="804020"/>
            <a:ext cx="11843657" cy="841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/>
              <a:t>Basamak (Step) fonksiyonu: </a:t>
            </a:r>
            <a:r>
              <a:rPr lang="tr-TR" dirty="0"/>
              <a:t>ikili değer alan bir fonksiyondur. Bundan dolayı çıkış katmanında kullanılması daha uygundur.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Türevi sıfır olduğu için ara katmanda kullanılması uygun değildir.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9D70711F-554B-C095-7735-8B8CF300A2D4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tr-TR" dirty="0"/>
              <a:t>[43]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C5F62E10-5929-F667-05DF-BB376CE4493B}"/>
                  </a:ext>
                </a:extLst>
              </p:cNvPr>
              <p:cNvSpPr txBox="1"/>
              <p:nvPr/>
            </p:nvSpPr>
            <p:spPr>
              <a:xfrm>
                <a:off x="166157" y="3017092"/>
                <a:ext cx="2921769" cy="8238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tr-TR" sz="2400" dirty="0"/>
              </a:p>
            </p:txBody>
          </p:sp>
        </mc:Choice>
        <mc:Fallback xmlns="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C5F62E10-5929-F667-05DF-BB376CE44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57" y="3017092"/>
                <a:ext cx="2921769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E160855F-8501-2F40-D348-2B0CC8942D7A}"/>
                  </a:ext>
                </a:extLst>
              </p:cNvPr>
              <p:cNvSpPr txBox="1"/>
              <p:nvPr/>
            </p:nvSpPr>
            <p:spPr>
              <a:xfrm>
                <a:off x="27432" y="4686721"/>
                <a:ext cx="2921769" cy="8238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e>
                            <m:e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?, </m:t>
                              </m:r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tr-TR" sz="2400" dirty="0"/>
              </a:p>
            </p:txBody>
          </p:sp>
        </mc:Choice>
        <mc:Fallback xmlns="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E160855F-8501-2F40-D348-2B0CC8942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" y="4686721"/>
                <a:ext cx="292176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lt Başlık 2">
            <a:extLst>
              <a:ext uri="{FF2B5EF4-FFF2-40B4-BE49-F238E27FC236}">
                <a16:creationId xmlns:a16="http://schemas.microsoft.com/office/drawing/2014/main" id="{E635305E-028D-3134-C29D-0B890FD1EAFD}"/>
              </a:ext>
            </a:extLst>
          </p:cNvPr>
          <p:cNvSpPr txBox="1">
            <a:spLocks/>
          </p:cNvSpPr>
          <p:nvPr/>
        </p:nvSpPr>
        <p:spPr>
          <a:xfrm>
            <a:off x="1150246" y="2520144"/>
            <a:ext cx="953589" cy="414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solidFill>
                  <a:srgbClr val="00B050"/>
                </a:solidFill>
              </a:rPr>
              <a:t>Eşitlik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11" name="Alt Başlık 2">
            <a:extLst>
              <a:ext uri="{FF2B5EF4-FFF2-40B4-BE49-F238E27FC236}">
                <a16:creationId xmlns:a16="http://schemas.microsoft.com/office/drawing/2014/main" id="{3FA135B2-ADC5-C24E-1F8E-641B960593E7}"/>
              </a:ext>
            </a:extLst>
          </p:cNvPr>
          <p:cNvSpPr txBox="1">
            <a:spLocks/>
          </p:cNvSpPr>
          <p:nvPr/>
        </p:nvSpPr>
        <p:spPr>
          <a:xfrm>
            <a:off x="1150246" y="4098670"/>
            <a:ext cx="953589" cy="414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solidFill>
                  <a:srgbClr val="00B050"/>
                </a:solidFill>
              </a:rPr>
              <a:t>Türevi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6020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56ED15C3-D07A-E652-CA2B-E2356B5A3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662" y="1474755"/>
            <a:ext cx="6997107" cy="524783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ÇKA Tasarım Kriterleri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30.11.2022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13</a:t>
            </a:fld>
            <a:endParaRPr lang="tr-TR"/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1923475F-A03E-24DB-A4D1-283DB8AC24F6}"/>
              </a:ext>
            </a:extLst>
          </p:cNvPr>
          <p:cNvSpPr txBox="1">
            <a:spLocks/>
          </p:cNvSpPr>
          <p:nvPr/>
        </p:nvSpPr>
        <p:spPr>
          <a:xfrm>
            <a:off x="0" y="804020"/>
            <a:ext cx="11843657" cy="1003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/>
              <a:t>Doğrusal (</a:t>
            </a:r>
            <a:r>
              <a:rPr lang="tr-TR" b="1" dirty="0" err="1"/>
              <a:t>Linear</a:t>
            </a:r>
            <a:r>
              <a:rPr lang="tr-TR" b="1" dirty="0"/>
              <a:t>) fonksiyon: </a:t>
            </a:r>
            <a:r>
              <a:rPr lang="tr-TR" dirty="0"/>
              <a:t>girdi değerini olduğu gibi çıkışa dönüştüren bir fonksiyondur. Bundan dolayı türevi sabittir. Türevi sabit olduğu için ara katmanda kullanılması (geri yayılım algoritmasının çalışma mantığı açısından) uygun değildir.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C5F62E10-5929-F667-05DF-BB376CE4493B}"/>
                  </a:ext>
                </a:extLst>
              </p:cNvPr>
              <p:cNvSpPr txBox="1"/>
              <p:nvPr/>
            </p:nvSpPr>
            <p:spPr>
              <a:xfrm>
                <a:off x="166157" y="3017092"/>
                <a:ext cx="292176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tr-TR" sz="2400" dirty="0"/>
              </a:p>
            </p:txBody>
          </p:sp>
        </mc:Choice>
        <mc:Fallback xmlns="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C5F62E10-5929-F667-05DF-BB376CE44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57" y="3017092"/>
                <a:ext cx="29217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E160855F-8501-2F40-D348-2B0CC8942D7A}"/>
                  </a:ext>
                </a:extLst>
              </p:cNvPr>
              <p:cNvSpPr txBox="1"/>
              <p:nvPr/>
            </p:nvSpPr>
            <p:spPr>
              <a:xfrm>
                <a:off x="27432" y="4686721"/>
                <a:ext cx="292176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tr-TR" sz="2400" dirty="0"/>
              </a:p>
            </p:txBody>
          </p:sp>
        </mc:Choice>
        <mc:Fallback xmlns="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E160855F-8501-2F40-D348-2B0CC8942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" y="4686721"/>
                <a:ext cx="292176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lt Başlık 2">
            <a:extLst>
              <a:ext uri="{FF2B5EF4-FFF2-40B4-BE49-F238E27FC236}">
                <a16:creationId xmlns:a16="http://schemas.microsoft.com/office/drawing/2014/main" id="{E635305E-028D-3134-C29D-0B890FD1EAFD}"/>
              </a:ext>
            </a:extLst>
          </p:cNvPr>
          <p:cNvSpPr txBox="1">
            <a:spLocks/>
          </p:cNvSpPr>
          <p:nvPr/>
        </p:nvSpPr>
        <p:spPr>
          <a:xfrm>
            <a:off x="1150246" y="2520144"/>
            <a:ext cx="953589" cy="414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solidFill>
                  <a:srgbClr val="00B050"/>
                </a:solidFill>
              </a:rPr>
              <a:t>Eşitlik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11" name="Alt Başlık 2">
            <a:extLst>
              <a:ext uri="{FF2B5EF4-FFF2-40B4-BE49-F238E27FC236}">
                <a16:creationId xmlns:a16="http://schemas.microsoft.com/office/drawing/2014/main" id="{3FA135B2-ADC5-C24E-1F8E-641B960593E7}"/>
              </a:ext>
            </a:extLst>
          </p:cNvPr>
          <p:cNvSpPr txBox="1">
            <a:spLocks/>
          </p:cNvSpPr>
          <p:nvPr/>
        </p:nvSpPr>
        <p:spPr>
          <a:xfrm>
            <a:off x="1150246" y="4098670"/>
            <a:ext cx="953589" cy="414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solidFill>
                  <a:srgbClr val="00B050"/>
                </a:solidFill>
              </a:rPr>
              <a:t>Türevi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6855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>
            <a:extLst>
              <a:ext uri="{FF2B5EF4-FFF2-40B4-BE49-F238E27FC236}">
                <a16:creationId xmlns:a16="http://schemas.microsoft.com/office/drawing/2014/main" id="{2CFEC147-67C6-E019-48DE-22DE2246A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669" y="1277869"/>
            <a:ext cx="7440174" cy="55801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ÇKA Tasarım Kriterleri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30.11.2022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14</a:t>
            </a:fld>
            <a:endParaRPr lang="tr-TR"/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1923475F-A03E-24DB-A4D1-283DB8AC24F6}"/>
              </a:ext>
            </a:extLst>
          </p:cNvPr>
          <p:cNvSpPr txBox="1">
            <a:spLocks/>
          </p:cNvSpPr>
          <p:nvPr/>
        </p:nvSpPr>
        <p:spPr>
          <a:xfrm>
            <a:off x="0" y="804020"/>
            <a:ext cx="11843657" cy="1003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/>
              <a:t>Sigmoid  fonksiyon: </a:t>
            </a:r>
            <a:r>
              <a:rPr lang="tr-TR" dirty="0"/>
              <a:t>en sık kullanılan aktivasyon fonksiyonudur. Herhangi bir girdi değerine karşılık 0 ile 1 arasında bir çıktı üretmektedir. Grafiğin uç değerleri incelendiğinde türev çıktısındaki tepkinin azalması dezavantajı olarak görülmektedir.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C5F62E10-5929-F667-05DF-BB376CE4493B}"/>
                  </a:ext>
                </a:extLst>
              </p:cNvPr>
              <p:cNvSpPr txBox="1"/>
              <p:nvPr/>
            </p:nvSpPr>
            <p:spPr>
              <a:xfrm>
                <a:off x="166157" y="3017092"/>
                <a:ext cx="2921769" cy="7000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tr-TR" sz="2400" dirty="0"/>
              </a:p>
            </p:txBody>
          </p:sp>
        </mc:Choice>
        <mc:Fallback xmlns="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C5F62E10-5929-F667-05DF-BB376CE44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57" y="3017092"/>
                <a:ext cx="2921769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E160855F-8501-2F40-D348-2B0CC8942D7A}"/>
                  </a:ext>
                </a:extLst>
              </p:cNvPr>
              <p:cNvSpPr txBox="1"/>
              <p:nvPr/>
            </p:nvSpPr>
            <p:spPr>
              <a:xfrm>
                <a:off x="27432" y="4686721"/>
                <a:ext cx="376428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∗(1−</m:t>
                      </m:r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tr-TR" sz="2400" dirty="0"/>
              </a:p>
            </p:txBody>
          </p:sp>
        </mc:Choice>
        <mc:Fallback xmlns="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E160855F-8501-2F40-D348-2B0CC8942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" y="4686721"/>
                <a:ext cx="3764280" cy="369332"/>
              </a:xfrm>
              <a:prstGeom prst="rect">
                <a:avLst/>
              </a:prstGeom>
              <a:blipFill>
                <a:blip r:embed="rId4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lt Başlık 2">
            <a:extLst>
              <a:ext uri="{FF2B5EF4-FFF2-40B4-BE49-F238E27FC236}">
                <a16:creationId xmlns:a16="http://schemas.microsoft.com/office/drawing/2014/main" id="{E635305E-028D-3134-C29D-0B890FD1EAFD}"/>
              </a:ext>
            </a:extLst>
          </p:cNvPr>
          <p:cNvSpPr txBox="1">
            <a:spLocks/>
          </p:cNvSpPr>
          <p:nvPr/>
        </p:nvSpPr>
        <p:spPr>
          <a:xfrm>
            <a:off x="1150246" y="2520144"/>
            <a:ext cx="953589" cy="414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solidFill>
                  <a:srgbClr val="00B050"/>
                </a:solidFill>
              </a:rPr>
              <a:t>Eşitlik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11" name="Alt Başlık 2">
            <a:extLst>
              <a:ext uri="{FF2B5EF4-FFF2-40B4-BE49-F238E27FC236}">
                <a16:creationId xmlns:a16="http://schemas.microsoft.com/office/drawing/2014/main" id="{3FA135B2-ADC5-C24E-1F8E-641B960593E7}"/>
              </a:ext>
            </a:extLst>
          </p:cNvPr>
          <p:cNvSpPr txBox="1">
            <a:spLocks/>
          </p:cNvSpPr>
          <p:nvPr/>
        </p:nvSpPr>
        <p:spPr>
          <a:xfrm>
            <a:off x="1150246" y="4098670"/>
            <a:ext cx="953589" cy="414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solidFill>
                  <a:srgbClr val="00B050"/>
                </a:solidFill>
              </a:rPr>
              <a:t>Türevi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1BE3CBC-9E76-C3BA-36E9-E074DFC62756}"/>
              </a:ext>
            </a:extLst>
          </p:cNvPr>
          <p:cNvSpPr/>
          <p:nvPr/>
        </p:nvSpPr>
        <p:spPr>
          <a:xfrm>
            <a:off x="5547360" y="5730240"/>
            <a:ext cx="1219200" cy="49987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9FB1A-E38E-49CF-69EE-7B9A848FCFF1}"/>
              </a:ext>
            </a:extLst>
          </p:cNvPr>
          <p:cNvSpPr/>
          <p:nvPr/>
        </p:nvSpPr>
        <p:spPr>
          <a:xfrm>
            <a:off x="9933432" y="5711952"/>
            <a:ext cx="1219200" cy="49987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Alt Başlık 2">
            <a:extLst>
              <a:ext uri="{FF2B5EF4-FFF2-40B4-BE49-F238E27FC236}">
                <a16:creationId xmlns:a16="http://schemas.microsoft.com/office/drawing/2014/main" id="{7CE806D4-0823-29D3-2EB2-B33A33098203}"/>
              </a:ext>
            </a:extLst>
          </p:cNvPr>
          <p:cNvSpPr txBox="1">
            <a:spLocks/>
          </p:cNvSpPr>
          <p:nvPr/>
        </p:nvSpPr>
        <p:spPr>
          <a:xfrm>
            <a:off x="3087926" y="6306947"/>
            <a:ext cx="2639397" cy="414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sz="2000" dirty="0" err="1">
                <a:solidFill>
                  <a:srgbClr val="FF0000"/>
                </a:solidFill>
              </a:rPr>
              <a:t>Vanishing</a:t>
            </a:r>
            <a:r>
              <a:rPr lang="tr-TR" sz="2000" dirty="0">
                <a:solidFill>
                  <a:srgbClr val="FF0000"/>
                </a:solidFill>
              </a:rPr>
              <a:t> </a:t>
            </a:r>
            <a:r>
              <a:rPr lang="tr-TR" sz="2000" dirty="0" err="1">
                <a:solidFill>
                  <a:srgbClr val="FF0000"/>
                </a:solidFill>
              </a:rPr>
              <a:t>gradient</a:t>
            </a:r>
            <a:r>
              <a:rPr lang="tr-TR" sz="2000" dirty="0">
                <a:solidFill>
                  <a:srgbClr val="FF0000"/>
                </a:solidFill>
              </a:rPr>
              <a:t>!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6927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BABF9940-42A6-1EA2-60F4-B231281A4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112" y="1405545"/>
            <a:ext cx="7137545" cy="535315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ÇKA Tasarım Kriterleri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30.11.2022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15</a:t>
            </a:fld>
            <a:endParaRPr lang="tr-TR"/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1923475F-A03E-24DB-A4D1-283DB8AC24F6}"/>
              </a:ext>
            </a:extLst>
          </p:cNvPr>
          <p:cNvSpPr txBox="1">
            <a:spLocks/>
          </p:cNvSpPr>
          <p:nvPr/>
        </p:nvSpPr>
        <p:spPr>
          <a:xfrm>
            <a:off x="0" y="804020"/>
            <a:ext cx="11843657" cy="1003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/>
              <a:t>Hiperbolik tanjant  fonksiyon:</a:t>
            </a:r>
            <a:r>
              <a:rPr lang="tr-TR" dirty="0"/>
              <a:t> herhangi bir girdi değerine karşılık -1 ile +1 arasında bir çıktı üretmektedir. Sigmoid fonksiyona göre türevin aldığı değer aralığı daha geniştir. Fakat aynı şekilde uç değerlerde gradyan kaybolması mevcuttur.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C5F62E10-5929-F667-05DF-BB376CE4493B}"/>
                  </a:ext>
                </a:extLst>
              </p:cNvPr>
              <p:cNvSpPr txBox="1"/>
              <p:nvPr/>
            </p:nvSpPr>
            <p:spPr>
              <a:xfrm>
                <a:off x="166157" y="3017092"/>
                <a:ext cx="2921769" cy="7319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tr-T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tr-T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tr-T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tr-T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tr-T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tr-T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tr-T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tr-T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tr-TR" sz="2400" dirty="0"/>
              </a:p>
            </p:txBody>
          </p:sp>
        </mc:Choice>
        <mc:Fallback xmlns="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C5F62E10-5929-F667-05DF-BB376CE44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57" y="3017092"/>
                <a:ext cx="2921769" cy="731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E160855F-8501-2F40-D348-2B0CC8942D7A}"/>
                  </a:ext>
                </a:extLst>
              </p:cNvPr>
              <p:cNvSpPr txBox="1"/>
              <p:nvPr/>
            </p:nvSpPr>
            <p:spPr>
              <a:xfrm>
                <a:off x="27432" y="4686721"/>
                <a:ext cx="376428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p>
                        <m:sSupPr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r-TR" sz="2400" dirty="0"/>
              </a:p>
            </p:txBody>
          </p:sp>
        </mc:Choice>
        <mc:Fallback xmlns="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E160855F-8501-2F40-D348-2B0CC8942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" y="4686721"/>
                <a:ext cx="376428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lt Başlık 2">
            <a:extLst>
              <a:ext uri="{FF2B5EF4-FFF2-40B4-BE49-F238E27FC236}">
                <a16:creationId xmlns:a16="http://schemas.microsoft.com/office/drawing/2014/main" id="{E635305E-028D-3134-C29D-0B890FD1EAFD}"/>
              </a:ext>
            </a:extLst>
          </p:cNvPr>
          <p:cNvSpPr txBox="1">
            <a:spLocks/>
          </p:cNvSpPr>
          <p:nvPr/>
        </p:nvSpPr>
        <p:spPr>
          <a:xfrm>
            <a:off x="1150246" y="2520144"/>
            <a:ext cx="953589" cy="414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solidFill>
                  <a:srgbClr val="00B050"/>
                </a:solidFill>
              </a:rPr>
              <a:t>Eşitlik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11" name="Alt Başlık 2">
            <a:extLst>
              <a:ext uri="{FF2B5EF4-FFF2-40B4-BE49-F238E27FC236}">
                <a16:creationId xmlns:a16="http://schemas.microsoft.com/office/drawing/2014/main" id="{3FA135B2-ADC5-C24E-1F8E-641B960593E7}"/>
              </a:ext>
            </a:extLst>
          </p:cNvPr>
          <p:cNvSpPr txBox="1">
            <a:spLocks/>
          </p:cNvSpPr>
          <p:nvPr/>
        </p:nvSpPr>
        <p:spPr>
          <a:xfrm>
            <a:off x="1150246" y="4098670"/>
            <a:ext cx="953589" cy="414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solidFill>
                  <a:srgbClr val="00B050"/>
                </a:solidFill>
              </a:rPr>
              <a:t>Türevi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604082-4ACA-6A09-F669-D92D8937C1CA}"/>
              </a:ext>
            </a:extLst>
          </p:cNvPr>
          <p:cNvSpPr/>
          <p:nvPr/>
        </p:nvSpPr>
        <p:spPr>
          <a:xfrm>
            <a:off x="5705856" y="3848734"/>
            <a:ext cx="1219200" cy="49987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C3495A-E0A8-38A9-3FDA-7B39EAE72B0D}"/>
              </a:ext>
            </a:extLst>
          </p:cNvPr>
          <p:cNvSpPr/>
          <p:nvPr/>
        </p:nvSpPr>
        <p:spPr>
          <a:xfrm>
            <a:off x="9780597" y="3832188"/>
            <a:ext cx="1219200" cy="49987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516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BC2AA43C-B9EA-6730-A9D3-6A9B23AA7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727" y="1575319"/>
            <a:ext cx="7062978" cy="5297234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ÇKA Tasarım Kriterleri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30.11.2022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16</a:t>
            </a:fld>
            <a:endParaRPr lang="tr-TR"/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1923475F-A03E-24DB-A4D1-283DB8AC24F6}"/>
              </a:ext>
            </a:extLst>
          </p:cNvPr>
          <p:cNvSpPr txBox="1">
            <a:spLocks/>
          </p:cNvSpPr>
          <p:nvPr/>
        </p:nvSpPr>
        <p:spPr>
          <a:xfrm>
            <a:off x="0" y="753604"/>
            <a:ext cx="11843657" cy="1542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 err="1"/>
              <a:t>ReLU</a:t>
            </a:r>
            <a:r>
              <a:rPr lang="tr-TR" b="1" dirty="0"/>
              <a:t> (</a:t>
            </a:r>
            <a:r>
              <a:rPr lang="tr-TR" b="1" dirty="0" err="1"/>
              <a:t>Rectified</a:t>
            </a:r>
            <a:r>
              <a:rPr lang="tr-TR" b="1" dirty="0"/>
              <a:t> </a:t>
            </a:r>
            <a:r>
              <a:rPr lang="tr-TR" b="1" dirty="0" err="1"/>
              <a:t>Linear</a:t>
            </a:r>
            <a:r>
              <a:rPr lang="tr-TR" b="1" dirty="0"/>
              <a:t> </a:t>
            </a:r>
            <a:r>
              <a:rPr lang="tr-TR" b="1" dirty="0" err="1"/>
              <a:t>Unit</a:t>
            </a:r>
            <a:r>
              <a:rPr lang="tr-TR" b="1" dirty="0"/>
              <a:t>) fonksiyonu: </a:t>
            </a:r>
            <a:r>
              <a:rPr lang="tr-TR" dirty="0"/>
              <a:t>tahmin etmedeki kabiliyetinden ve işlem yükünün az olmasından dolayı derin öğrenme ağlarında sıklıkla tercih edilmektedir. </a:t>
            </a:r>
            <a:r>
              <a:rPr lang="tr-TR" dirty="0" err="1"/>
              <a:t>ReLU’nun</a:t>
            </a:r>
            <a:r>
              <a:rPr lang="tr-TR" dirty="0"/>
              <a:t> kombinasyonlarıyla bir fonksiyona yakınsamak mümkün olması avantajı olarak ifade edilebilir. Negatif bölgede türevin sınıf olması dezavantajı olmaktadır.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C5F62E10-5929-F667-05DF-BB376CE4493B}"/>
                  </a:ext>
                </a:extLst>
              </p:cNvPr>
              <p:cNvSpPr txBox="1"/>
              <p:nvPr/>
            </p:nvSpPr>
            <p:spPr>
              <a:xfrm>
                <a:off x="166157" y="3017092"/>
                <a:ext cx="292176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</m:t>
                      </m:r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r-TR" sz="2400" dirty="0"/>
              </a:p>
            </p:txBody>
          </p:sp>
        </mc:Choice>
        <mc:Fallback xmlns="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C5F62E10-5929-F667-05DF-BB376CE44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57" y="3017092"/>
                <a:ext cx="2921769" cy="369332"/>
              </a:xfrm>
              <a:prstGeom prst="rect">
                <a:avLst/>
              </a:prstGeom>
              <a:blipFill>
                <a:blip r:embed="rId3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E160855F-8501-2F40-D348-2B0CC8942D7A}"/>
                  </a:ext>
                </a:extLst>
              </p:cNvPr>
              <p:cNvSpPr txBox="1"/>
              <p:nvPr/>
            </p:nvSpPr>
            <p:spPr>
              <a:xfrm>
                <a:off x="0" y="4610958"/>
                <a:ext cx="3764280" cy="8238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tr-TR" sz="2400" dirty="0"/>
              </a:p>
            </p:txBody>
          </p:sp>
        </mc:Choice>
        <mc:Fallback xmlns="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E160855F-8501-2F40-D348-2B0CC8942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10958"/>
                <a:ext cx="3764280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lt Başlık 2">
            <a:extLst>
              <a:ext uri="{FF2B5EF4-FFF2-40B4-BE49-F238E27FC236}">
                <a16:creationId xmlns:a16="http://schemas.microsoft.com/office/drawing/2014/main" id="{E635305E-028D-3134-C29D-0B890FD1EAFD}"/>
              </a:ext>
            </a:extLst>
          </p:cNvPr>
          <p:cNvSpPr txBox="1">
            <a:spLocks/>
          </p:cNvSpPr>
          <p:nvPr/>
        </p:nvSpPr>
        <p:spPr>
          <a:xfrm>
            <a:off x="1150246" y="2520144"/>
            <a:ext cx="953589" cy="414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solidFill>
                  <a:srgbClr val="00B050"/>
                </a:solidFill>
              </a:rPr>
              <a:t>Eşitlik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11" name="Alt Başlık 2">
            <a:extLst>
              <a:ext uri="{FF2B5EF4-FFF2-40B4-BE49-F238E27FC236}">
                <a16:creationId xmlns:a16="http://schemas.microsoft.com/office/drawing/2014/main" id="{3FA135B2-ADC5-C24E-1F8E-641B960593E7}"/>
              </a:ext>
            </a:extLst>
          </p:cNvPr>
          <p:cNvSpPr txBox="1">
            <a:spLocks/>
          </p:cNvSpPr>
          <p:nvPr/>
        </p:nvSpPr>
        <p:spPr>
          <a:xfrm>
            <a:off x="1150246" y="4098670"/>
            <a:ext cx="953589" cy="414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solidFill>
                  <a:srgbClr val="00B050"/>
                </a:solidFill>
              </a:rPr>
              <a:t>Türevi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8057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ÇKA Tasarım Kriterleri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30.11.2022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17</a:t>
            </a:fld>
            <a:endParaRPr lang="tr-TR"/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1923475F-A03E-24DB-A4D1-283DB8AC24F6}"/>
              </a:ext>
            </a:extLst>
          </p:cNvPr>
          <p:cNvSpPr txBox="1">
            <a:spLocks/>
          </p:cNvSpPr>
          <p:nvPr/>
        </p:nvSpPr>
        <p:spPr>
          <a:xfrm>
            <a:off x="1" y="804020"/>
            <a:ext cx="6096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 err="1"/>
              <a:t>ReLU</a:t>
            </a:r>
            <a:r>
              <a:rPr lang="tr-TR" b="1" dirty="0"/>
              <a:t> kombinasyonları ile:</a:t>
            </a:r>
            <a:r>
              <a:rPr lang="tr-TR" dirty="0"/>
              <a:t> istenilen fonksiyona yakınsamak mümkündür. Her </a:t>
            </a:r>
            <a:r>
              <a:rPr lang="tr-TR" dirty="0" err="1"/>
              <a:t>max</a:t>
            </a:r>
            <a:r>
              <a:rPr lang="tr-TR" dirty="0"/>
              <a:t>() ifadesi ara katmandaki proses elemanını temsil etmektedir.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9D70711F-554B-C095-7735-8B8CF300A2D4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tr-TR" dirty="0"/>
              <a:t>[34]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04BD4E04-E9DA-8B63-40C1-1048448F38D8}"/>
                  </a:ext>
                </a:extLst>
              </p:cNvPr>
              <p:cNvSpPr txBox="1"/>
              <p:nvPr/>
            </p:nvSpPr>
            <p:spPr>
              <a:xfrm>
                <a:off x="118872" y="3429000"/>
                <a:ext cx="469696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tr-T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⁡(0,−</m:t>
                      </m:r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r-TR" sz="2400" dirty="0"/>
              </a:p>
            </p:txBody>
          </p:sp>
        </mc:Choice>
        <mc:Fallback xmlns="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04BD4E04-E9DA-8B63-40C1-1048448F3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2" y="3429000"/>
                <a:ext cx="4696968" cy="369332"/>
              </a:xfrm>
              <a:prstGeom prst="rect">
                <a:avLst/>
              </a:prstGeom>
              <a:blipFill>
                <a:blip r:embed="rId2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Resim 9">
            <a:extLst>
              <a:ext uri="{FF2B5EF4-FFF2-40B4-BE49-F238E27FC236}">
                <a16:creationId xmlns:a16="http://schemas.microsoft.com/office/drawing/2014/main" id="{E89E27EC-C8DE-B554-CC3C-570785E0B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448" y="515764"/>
            <a:ext cx="5538216" cy="5538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Metin kutusu 10">
                <a:extLst>
                  <a:ext uri="{FF2B5EF4-FFF2-40B4-BE49-F238E27FC236}">
                    <a16:creationId xmlns:a16="http://schemas.microsoft.com/office/drawing/2014/main" id="{18C76B25-8A78-1FF0-9AF9-B88DA8080C6E}"/>
                  </a:ext>
                </a:extLst>
              </p:cNvPr>
              <p:cNvSpPr txBox="1"/>
              <p:nvPr/>
            </p:nvSpPr>
            <p:spPr>
              <a:xfrm>
                <a:off x="118872" y="4360372"/>
                <a:ext cx="469696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tr-T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tr-T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tr-T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tr-T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tr-T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func>
                      <m:r>
                        <a:rPr lang="tr-T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tr-TR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tr-T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</m:t>
                      </m:r>
                      <m:r>
                        <a:rPr lang="tr-T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tr-T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tr-TR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Metin kutusu 10">
                <a:extLst>
                  <a:ext uri="{FF2B5EF4-FFF2-40B4-BE49-F238E27FC236}">
                    <a16:creationId xmlns:a16="http://schemas.microsoft.com/office/drawing/2014/main" id="{18C76B25-8A78-1FF0-9AF9-B88DA8080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2" y="4360372"/>
                <a:ext cx="4696968" cy="369332"/>
              </a:xfrm>
              <a:prstGeom prst="rect">
                <a:avLst/>
              </a:prstGeom>
              <a:blipFill>
                <a:blip r:embed="rId4"/>
                <a:stretch>
                  <a:fillRect r="-909" b="-3442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94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6A9C5E06-BB18-F581-FADA-899D7CA1E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1568831"/>
            <a:ext cx="6870192" cy="5152644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ÇKA Tasarım Kriterleri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30.11.2022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18</a:t>
            </a:fld>
            <a:endParaRPr lang="tr-TR"/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1923475F-A03E-24DB-A4D1-283DB8AC24F6}"/>
              </a:ext>
            </a:extLst>
          </p:cNvPr>
          <p:cNvSpPr txBox="1">
            <a:spLocks/>
          </p:cNvSpPr>
          <p:nvPr/>
        </p:nvSpPr>
        <p:spPr>
          <a:xfrm>
            <a:off x="0" y="753604"/>
            <a:ext cx="11843657" cy="1542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/>
              <a:t>Sızıntı (</a:t>
            </a:r>
            <a:r>
              <a:rPr lang="tr-TR" b="1" dirty="0" err="1"/>
              <a:t>Leaky</a:t>
            </a:r>
            <a:r>
              <a:rPr lang="tr-TR" b="1" dirty="0"/>
              <a:t>) </a:t>
            </a:r>
            <a:r>
              <a:rPr lang="tr-TR" b="1" dirty="0" err="1"/>
              <a:t>ReLU</a:t>
            </a:r>
            <a:r>
              <a:rPr lang="tr-TR" b="1" dirty="0"/>
              <a:t> fonksiyonu: </a:t>
            </a:r>
            <a:r>
              <a:rPr lang="tr-TR" dirty="0"/>
              <a:t>negatif bölgedeki türev çıkışından kurtulmak için kullanılmaktadır. Bir sızıntı değeri (0.1) verilerek negatif bölgedeki 0 çıkışı engellenmektedir. Böylelikle öğrenme negatif bölgede de devam ettirilmektedir.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C5F62E10-5929-F667-05DF-BB376CE4493B}"/>
                  </a:ext>
                </a:extLst>
              </p:cNvPr>
              <p:cNvSpPr txBox="1"/>
              <p:nvPr/>
            </p:nvSpPr>
            <p:spPr>
              <a:xfrm>
                <a:off x="166157" y="3017092"/>
                <a:ext cx="2921769" cy="8238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𝑎𝑥</m:t>
                              </m:r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tr-TR" sz="2400" dirty="0"/>
              </a:p>
            </p:txBody>
          </p:sp>
        </mc:Choice>
        <mc:Fallback xmlns="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C5F62E10-5929-F667-05DF-BB376CE44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57" y="3017092"/>
                <a:ext cx="2921769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E160855F-8501-2F40-D348-2B0CC8942D7A}"/>
                  </a:ext>
                </a:extLst>
              </p:cNvPr>
              <p:cNvSpPr txBox="1"/>
              <p:nvPr/>
            </p:nvSpPr>
            <p:spPr>
              <a:xfrm>
                <a:off x="0" y="4610958"/>
                <a:ext cx="3764280" cy="8238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tr-TR" sz="2400" dirty="0"/>
              </a:p>
            </p:txBody>
          </p:sp>
        </mc:Choice>
        <mc:Fallback xmlns="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E160855F-8501-2F40-D348-2B0CC8942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10958"/>
                <a:ext cx="3764280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lt Başlık 2">
            <a:extLst>
              <a:ext uri="{FF2B5EF4-FFF2-40B4-BE49-F238E27FC236}">
                <a16:creationId xmlns:a16="http://schemas.microsoft.com/office/drawing/2014/main" id="{E635305E-028D-3134-C29D-0B890FD1EAFD}"/>
              </a:ext>
            </a:extLst>
          </p:cNvPr>
          <p:cNvSpPr txBox="1">
            <a:spLocks/>
          </p:cNvSpPr>
          <p:nvPr/>
        </p:nvSpPr>
        <p:spPr>
          <a:xfrm>
            <a:off x="1150246" y="2520144"/>
            <a:ext cx="953589" cy="414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solidFill>
                  <a:srgbClr val="00B050"/>
                </a:solidFill>
              </a:rPr>
              <a:t>Eşitlik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11" name="Alt Başlık 2">
            <a:extLst>
              <a:ext uri="{FF2B5EF4-FFF2-40B4-BE49-F238E27FC236}">
                <a16:creationId xmlns:a16="http://schemas.microsoft.com/office/drawing/2014/main" id="{3FA135B2-ADC5-C24E-1F8E-641B960593E7}"/>
              </a:ext>
            </a:extLst>
          </p:cNvPr>
          <p:cNvSpPr txBox="1">
            <a:spLocks/>
          </p:cNvSpPr>
          <p:nvPr/>
        </p:nvSpPr>
        <p:spPr>
          <a:xfrm>
            <a:off x="1150246" y="4098670"/>
            <a:ext cx="953589" cy="414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solidFill>
                  <a:srgbClr val="00B050"/>
                </a:solidFill>
              </a:rPr>
              <a:t>Türevi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4231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ÇKA Tasarım Kriterleri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30.11.2022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19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lt Başlık 2">
                <a:extLst>
                  <a:ext uri="{FF2B5EF4-FFF2-40B4-BE49-F238E27FC236}">
                    <a16:creationId xmlns:a16="http://schemas.microsoft.com/office/drawing/2014/main" id="{1923475F-A03E-24DB-A4D1-283DB8AC24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26216"/>
                <a:ext cx="11843657" cy="56466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b="1" dirty="0"/>
                  <a:t>Öğrenme parametreleri: </a:t>
                </a:r>
                <a:r>
                  <a:rPr lang="tr-TR" dirty="0"/>
                  <a:t>öğrenme katsayısı (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tr-TR" dirty="0"/>
                  <a:t>) ve momentum katsayısı (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tr-TR" dirty="0"/>
                  <a:t>) </a:t>
                </a:r>
                <a:r>
                  <a:rPr lang="tr-TR" dirty="0" err="1"/>
                  <a:t>ÇKA’nın</a:t>
                </a:r>
                <a:r>
                  <a:rPr lang="tr-TR" dirty="0"/>
                  <a:t> performansına etki eden önemli parametrelerdendir. 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Öğrenme katsayısı (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tr-TR" dirty="0"/>
                  <a:t>) katmanlar arasındaki ağırlıkların değişim miktarına etki etmektedir.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tr-T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𝑗𝑚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Ç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tr-TR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𝑗𝑚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tr-T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 +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tr-TR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tr-T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Ç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tr-TR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tr-T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 +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tr-TR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</p:txBody>
          </p:sp>
        </mc:Choice>
        <mc:Fallback xmlns="">
          <p:sp>
            <p:nvSpPr>
              <p:cNvPr id="12" name="Alt Başlık 2">
                <a:extLst>
                  <a:ext uri="{FF2B5EF4-FFF2-40B4-BE49-F238E27FC236}">
                    <a16:creationId xmlns:a16="http://schemas.microsoft.com/office/drawing/2014/main" id="{1923475F-A03E-24DB-A4D1-283DB8AC2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26216"/>
                <a:ext cx="11843657" cy="5646643"/>
              </a:xfrm>
              <a:prstGeom prst="rect">
                <a:avLst/>
              </a:prstGeom>
              <a:blipFill>
                <a:blip r:embed="rId2"/>
                <a:stretch>
                  <a:fillRect l="-823" t="-162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9D70711F-554B-C095-7735-8B8CF300A2D4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tr-TR" dirty="0"/>
              <a:t>[34]</a:t>
            </a:r>
          </a:p>
        </p:txBody>
      </p:sp>
    </p:spTree>
    <p:extLst>
      <p:ext uri="{BB962C8B-B14F-4D97-AF65-F5344CB8AC3E}">
        <p14:creationId xmlns:p14="http://schemas.microsoft.com/office/powerpoint/2010/main" val="325096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 descr="tablo içeren bir resim&#10;&#10;Açıklama otomatik olarak oluşturuldu">
            <a:extLst>
              <a:ext uri="{FF2B5EF4-FFF2-40B4-BE49-F238E27FC236}">
                <a16:creationId xmlns:a16="http://schemas.microsoft.com/office/drawing/2014/main" id="{A4D570BA-F9BD-1023-A48A-1B57854EF6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hlinkClick r:id="rId3"/>
              </a:rPr>
              <a:t>SI Birimine </a:t>
            </a:r>
            <a:r>
              <a:rPr lang="en-US" sz="2000"/>
              <a:t>yeni isimler eklendi.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65161" y="2640943"/>
            <a:ext cx="365760" cy="365125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fld id="{89A11690-4018-4631-8FAF-5D3B9C61C26D}" type="slidenum">
              <a:rPr lang="en-US" sz="1100">
                <a:solidFill>
                  <a:schemeClr val="tx1"/>
                </a:solidFill>
                <a:latin typeface="Calibri" panose="020F0502020204030204"/>
              </a:rPr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t>2</a:t>
            </a:fld>
            <a:endParaRPr lang="en-US" sz="1100">
              <a:solidFill>
                <a:schemeClr val="tx1"/>
              </a:solidFill>
              <a:latin typeface="Calibri" panose="020F0502020204030204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65779" y="6499226"/>
            <a:ext cx="2564524" cy="2746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5854DF3F-AA60-4655-B0CD-593197322A72}" type="datetime1">
              <a:rPr lang="en-US" sz="1000">
                <a:solidFill>
                  <a:schemeClr val="tx1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11/30/2022</a:t>
            </a:fld>
            <a:endParaRPr lang="en-US" sz="10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0A497409-D84C-4653-07A4-9D0B798924DD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tr-TR"/>
              <a:t>[40]</a:t>
            </a: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0A325DED-815C-8BB2-A50B-533A22EE02FF}"/>
              </a:ext>
            </a:extLst>
          </p:cNvPr>
          <p:cNvSpPr/>
          <p:nvPr/>
        </p:nvSpPr>
        <p:spPr>
          <a:xfrm>
            <a:off x="0" y="499872"/>
            <a:ext cx="12113172" cy="99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839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ÇKA Tasarım Kriterleri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30.11.2022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20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lt Başlık 2">
                <a:extLst>
                  <a:ext uri="{FF2B5EF4-FFF2-40B4-BE49-F238E27FC236}">
                    <a16:creationId xmlns:a16="http://schemas.microsoft.com/office/drawing/2014/main" id="{1923475F-A03E-24DB-A4D1-283DB8AC24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09707"/>
                <a:ext cx="11843657" cy="56466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b="1" dirty="0"/>
                  <a:t>Öğrenme parametreleri: </a:t>
                </a:r>
                <a:r>
                  <a:rPr lang="tr-TR" dirty="0"/>
                  <a:t>öğrenme katsayısı (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tr-TR" dirty="0"/>
                  <a:t>) ve momentum katsayısı (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tr-TR" dirty="0"/>
                  <a:t>) </a:t>
                </a:r>
                <a:r>
                  <a:rPr lang="tr-TR" dirty="0" err="1"/>
                  <a:t>ÇKA’nın</a:t>
                </a:r>
                <a:r>
                  <a:rPr lang="tr-TR" dirty="0"/>
                  <a:t> performansına etki eden önemli parametrelerdendir. 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Momentum katsayısı (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tr-TR" dirty="0"/>
                  <a:t>) sinir ağında öğrenmenin geçmişe dayalı davranışının belirlenmesinde etkili olmaktadır.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tr-T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𝑗𝑚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Ç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tr-T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tr-TR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𝑗𝑚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tr-TR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 +</m:t>
                    </m:r>
                    <m:r>
                      <a:rPr lang="tr-T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tr-TR" i="1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tr-TR" i="1" dirty="0">
                  <a:latin typeface="Cambria Math" panose="02040503050406030204" pitchFamily="18" charset="0"/>
                </a:endParaRP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tr-TR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Ç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tr-T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tr-TR" i="1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tr-TR" i="1" dirty="0">
                  <a:latin typeface="Cambria Math" panose="02040503050406030204" pitchFamily="18" charset="0"/>
                </a:endParaRP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tr-TR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 +</m:t>
                    </m:r>
                    <m:r>
                      <a:rPr lang="tr-T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tr-TR" i="1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tr-TR" i="1" dirty="0">
                  <a:latin typeface="Cambria Math" panose="02040503050406030204" pitchFamily="18" charset="0"/>
                </a:endParaRP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</p:txBody>
          </p:sp>
        </mc:Choice>
        <mc:Fallback xmlns="">
          <p:sp>
            <p:nvSpPr>
              <p:cNvPr id="12" name="Alt Başlık 2">
                <a:extLst>
                  <a:ext uri="{FF2B5EF4-FFF2-40B4-BE49-F238E27FC236}">
                    <a16:creationId xmlns:a16="http://schemas.microsoft.com/office/drawing/2014/main" id="{1923475F-A03E-24DB-A4D1-283DB8AC2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09707"/>
                <a:ext cx="11843657" cy="5646643"/>
              </a:xfrm>
              <a:prstGeom prst="rect">
                <a:avLst/>
              </a:prstGeom>
              <a:blipFill>
                <a:blip r:embed="rId2"/>
                <a:stretch>
                  <a:fillRect l="-823" t="-1618" b="-356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9D70711F-554B-C095-7735-8B8CF300A2D4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tr-TR" dirty="0"/>
              <a:t>[34]</a:t>
            </a:r>
          </a:p>
        </p:txBody>
      </p:sp>
    </p:spTree>
    <p:extLst>
      <p:ext uri="{BB962C8B-B14F-4D97-AF65-F5344CB8AC3E}">
        <p14:creationId xmlns:p14="http://schemas.microsoft.com/office/powerpoint/2010/main" val="58170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2" y="72570"/>
            <a:ext cx="2614896" cy="585798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Referanslar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43D696-5A94-49E5-8C92-8F1908C6C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12" y="886145"/>
            <a:ext cx="12222192" cy="5242427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[1] </a:t>
            </a:r>
            <a:r>
              <a:rPr lang="tr-TR" sz="1600" dirty="0" err="1"/>
              <a:t>Deep</a:t>
            </a:r>
            <a:r>
              <a:rPr lang="tr-TR" sz="1600" dirty="0"/>
              <a:t> Learning Basic, deeplearning.mit.edu, 2019.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[2] </a:t>
            </a:r>
            <a:r>
              <a:rPr lang="en-US" altLang="en-US" sz="1600" dirty="0"/>
              <a:t>Chollet, F. (2017). Deep learning with python. Manning Publications.</a:t>
            </a: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[3] 6.S191 </a:t>
            </a:r>
            <a:r>
              <a:rPr lang="tr-TR" altLang="en-US" sz="1600" dirty="0" err="1"/>
              <a:t>Introduction</a:t>
            </a:r>
            <a:r>
              <a:rPr lang="tr-TR" altLang="en-US" sz="1600" dirty="0"/>
              <a:t> </a:t>
            </a:r>
            <a:r>
              <a:rPr lang="tr-TR" altLang="en-US" sz="1600" dirty="0" err="1"/>
              <a:t>to</a:t>
            </a:r>
            <a:r>
              <a:rPr lang="tr-TR" altLang="en-US" sz="1600" dirty="0"/>
              <a:t> </a:t>
            </a:r>
            <a:r>
              <a:rPr lang="tr-TR" altLang="en-US" sz="1600" dirty="0" err="1"/>
              <a:t>Deep</a:t>
            </a:r>
            <a:r>
              <a:rPr lang="tr-TR" altLang="en-US" sz="1600" dirty="0"/>
              <a:t> Learning, introtodeeplearning.com, 2020.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[4] Web sitesi: </a:t>
            </a:r>
            <a:r>
              <a:rPr lang="tr-TR" altLang="en-US" sz="1600" dirty="0">
                <a:hlinkClick r:id="rId2"/>
              </a:rPr>
              <a:t>https://asiwassaying.me/2020/04/03/you-are-here/</a:t>
            </a:r>
            <a:r>
              <a:rPr lang="tr-TR" altLang="en-US" sz="1600" dirty="0"/>
              <a:t>, Erişim Tarihi:29.09.2022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[5] Web </a:t>
            </a:r>
            <a:r>
              <a:rPr lang="tr-TR" altLang="en-US" sz="1600" dirty="0" err="1"/>
              <a:t>sites</a:t>
            </a:r>
            <a:r>
              <a:rPr lang="tr-TR" altLang="en-US" sz="1600" dirty="0"/>
              <a:t>: </a:t>
            </a:r>
            <a:r>
              <a:rPr lang="en-US" sz="1600" dirty="0">
                <a:hlinkClick r:id="rId3"/>
              </a:rPr>
              <a:t>https://www.kisa.link/Qghm</a:t>
            </a:r>
            <a:r>
              <a:rPr lang="tr-TR" sz="1600" dirty="0"/>
              <a:t>, Erişim tarihi:29.09.2022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[6] Web sitesi: </a:t>
            </a:r>
            <a:r>
              <a:rPr lang="en-US" sz="1600" dirty="0"/>
              <a:t>https://www.kisa.link/Qghp</a:t>
            </a:r>
            <a:r>
              <a:rPr lang="tr-TR" sz="1600" dirty="0"/>
              <a:t>, Erişim tarihi:29.09.2022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[7] </a:t>
            </a:r>
            <a:r>
              <a:rPr lang="en-US" sz="1600" dirty="0"/>
              <a:t>Zhang, J. (2019). Basic neural units of the brain: neurons, synapses and action potential. </a:t>
            </a:r>
            <a:r>
              <a:rPr lang="en-US" sz="1600" i="1" dirty="0" err="1"/>
              <a:t>arXiv</a:t>
            </a:r>
            <a:r>
              <a:rPr lang="en-US" sz="1600" i="1" dirty="0"/>
              <a:t> preprint arXiv:1906.01703</a:t>
            </a:r>
            <a:r>
              <a:rPr lang="en-US" sz="1600" dirty="0"/>
              <a:t>.</a:t>
            </a:r>
            <a:endParaRPr lang="tr-TR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[8] </a:t>
            </a:r>
            <a:r>
              <a:rPr lang="tr-TR" sz="1600" dirty="0" err="1"/>
              <a:t>Deep</a:t>
            </a:r>
            <a:r>
              <a:rPr lang="tr-TR" sz="1600" dirty="0"/>
              <a:t> Learning: </a:t>
            </a:r>
            <a:r>
              <a:rPr lang="tr-TR" sz="1600" dirty="0" err="1"/>
              <a:t>State</a:t>
            </a:r>
            <a:r>
              <a:rPr lang="tr-TR" sz="1600" dirty="0"/>
              <a:t> of </a:t>
            </a:r>
            <a:r>
              <a:rPr lang="tr-TR" sz="1600" dirty="0" err="1"/>
              <a:t>the</a:t>
            </a:r>
            <a:r>
              <a:rPr lang="tr-TR" sz="1600" dirty="0"/>
              <a:t> Art, deeplearning.mit.edu, 2020.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[9] Web sitesi: </a:t>
            </a:r>
            <a:r>
              <a:rPr lang="tr-TR" altLang="en-US" sz="1600" dirty="0">
                <a:hlinkClick r:id="rId4"/>
              </a:rPr>
              <a:t>https://www.youtube.com/watch?v=AG83rYwd-Jw</a:t>
            </a:r>
            <a:r>
              <a:rPr lang="tr-TR" altLang="en-US" sz="1600" dirty="0"/>
              <a:t>, Erişim Tarihi: 30.09.2022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[10] Web sitesi: </a:t>
            </a:r>
            <a:r>
              <a:rPr lang="tr-TR" altLang="en-US" sz="1600" dirty="0">
                <a:hlinkClick r:id="rId5"/>
              </a:rPr>
              <a:t>https://www.geeksforgeeks.org/top-10-algorithms-every-machine-learning-engineer-should-know/</a:t>
            </a:r>
            <a:r>
              <a:rPr lang="tr-TR" altLang="en-US" sz="1600" dirty="0"/>
              <a:t>, Erişim Tarihi: 1.10.2022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[11] Web sitesi: </a:t>
            </a:r>
            <a:r>
              <a:rPr lang="tr-TR" sz="1600" dirty="0">
                <a:hlinkClick r:id="rId6"/>
              </a:rPr>
              <a:t>https://ml.berkeley.edu/blog/posts/crash-course/part-1/</a:t>
            </a:r>
            <a:r>
              <a:rPr lang="tr-TR" sz="1600" dirty="0"/>
              <a:t> ,Erişim tarihi: 1.10.2022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>
                <a:latin typeface="Arial" panose="020B0604020202020204" pitchFamily="34" charset="0"/>
              </a:rPr>
              <a:t>[12] </a:t>
            </a:r>
            <a:r>
              <a:rPr lang="en-US" sz="1600" dirty="0"/>
              <a:t>Grewal, R. K., &amp; Das, S. (2013). Microarray data analysis: Gaining biological insights. </a:t>
            </a:r>
            <a:r>
              <a:rPr lang="en-US" sz="1600" i="1" dirty="0"/>
              <a:t>Journal of Biomedical Science and Engineering</a:t>
            </a:r>
            <a:r>
              <a:rPr lang="en-US" sz="1600" dirty="0"/>
              <a:t>, </a:t>
            </a:r>
            <a:r>
              <a:rPr lang="en-US" sz="1600" i="1" dirty="0"/>
              <a:t>2013</a:t>
            </a:r>
            <a:r>
              <a:rPr lang="en-US" sz="1600" dirty="0"/>
              <a:t>.</a:t>
            </a:r>
            <a:endParaRPr lang="tr-TR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[13] </a:t>
            </a:r>
            <a:r>
              <a:rPr lang="en-US" sz="1600" dirty="0"/>
              <a:t>TensorFlow in 1 Day: Make your own Neural Network</a:t>
            </a:r>
            <a:r>
              <a:rPr lang="tr-TR" sz="1600" dirty="0"/>
              <a:t>, </a:t>
            </a:r>
            <a:r>
              <a:rPr lang="en-US" sz="1600" dirty="0"/>
              <a:t>Krishna </a:t>
            </a:r>
            <a:r>
              <a:rPr lang="en-US" sz="1600" dirty="0" err="1"/>
              <a:t>Rungta</a:t>
            </a:r>
            <a:r>
              <a:rPr lang="tr-TR" sz="1600" dirty="0"/>
              <a:t>, 2018.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[14] Web sitesi: </a:t>
            </a:r>
            <a:r>
              <a:rPr lang="tr-TR" sz="1600" dirty="0">
                <a:hlinkClick r:id="rId7"/>
              </a:rPr>
              <a:t>https://www.slideshare.net/SebastianRaschka/nextgen-talk-022015/8-Learning_Labeled_data_Direct_feedback</a:t>
            </a:r>
            <a:r>
              <a:rPr lang="tr-TR" sz="1600" dirty="0"/>
              <a:t>, Erişim Tarihi: 3.10.2022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algn="l"/>
            <a:r>
              <a:rPr lang="tr-TR" sz="1600" dirty="0"/>
              <a:t>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30.11.2022</a:t>
            </a:fld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21</a:t>
            </a:fld>
            <a:endParaRPr lang="tr-T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DBB3B6-C75D-4729-F71C-32F4D318E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38F9D"/>
                </a:solidFill>
                <a:effectLst/>
                <a:latin typeface="Circular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56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2" y="72570"/>
            <a:ext cx="2614896" cy="585798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Referanslar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43D696-5A94-49E5-8C92-8F1908C6C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12" y="747395"/>
            <a:ext cx="12222192" cy="5608955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[15] Web sitesi: </a:t>
            </a:r>
            <a:r>
              <a:rPr lang="tr-TR" sz="1600" dirty="0">
                <a:hlinkClick r:id="rId2"/>
              </a:rPr>
              <a:t>https://www.youtube.com/watch?v=aircAruvnKk</a:t>
            </a:r>
            <a:r>
              <a:rPr lang="tr-TR" sz="1600" dirty="0"/>
              <a:t>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[16] </a:t>
            </a:r>
            <a:r>
              <a:rPr lang="tr-TR" sz="1600" dirty="0" err="1"/>
              <a:t>Öztemel</a:t>
            </a:r>
            <a:r>
              <a:rPr lang="tr-TR" sz="1600" dirty="0"/>
              <a:t>, E.; Yapay Sinir Ağları; Papatya Bilim Yayıncılık; İstanbul; 2012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[17] Web sitesi: https://bit.ly/3VdJsW1,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[18] Web sitesi: </a:t>
            </a:r>
            <a:r>
              <a:rPr lang="tr-TR" alt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https://www.cs.toronto.edu/~kriz/cifar.html</a:t>
            </a:r>
            <a:r>
              <a:rPr lang="tr-TR" altLang="en-US" sz="1600" dirty="0"/>
              <a:t>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[19] Web sitesi: </a:t>
            </a:r>
            <a:r>
              <a:rPr lang="tr-TR" altLang="en-US" sz="1600" dirty="0">
                <a:hlinkClick r:id="rId4"/>
              </a:rPr>
              <a:t>https://bit.ly/3CgfPL8</a:t>
            </a:r>
            <a:r>
              <a:rPr lang="tr-TR" altLang="en-US" sz="1600" dirty="0"/>
              <a:t>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[20] Web sitesi: </a:t>
            </a:r>
            <a:r>
              <a:rPr lang="tr-TR" altLang="en-US" sz="1600" dirty="0">
                <a:hlinkClick r:id="rId5"/>
              </a:rPr>
              <a:t>https://makeavideo.studio/</a:t>
            </a:r>
            <a:r>
              <a:rPr lang="tr-TR" altLang="en-US" sz="1600" dirty="0"/>
              <a:t>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[21] Web sitesi: </a:t>
            </a:r>
            <a:r>
              <a:rPr lang="tr-TR" altLang="en-US" sz="1600" dirty="0">
                <a:hlinkClick r:id="rId6"/>
              </a:rPr>
              <a:t>https://gtnr.it/3rLFXc3</a:t>
            </a:r>
            <a:r>
              <a:rPr lang="tr-TR" altLang="en-US" sz="1600" dirty="0"/>
              <a:t>, Erişim Tarihi: 12.10.2022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[22] Web sitesi: </a:t>
            </a:r>
            <a:r>
              <a:rPr lang="tr-TR" altLang="en-US" sz="1600" dirty="0">
                <a:hlinkClick r:id="rId7"/>
              </a:rPr>
              <a:t>https://bit.ly/3s2keN4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[23] Web sitesi: </a:t>
            </a:r>
            <a:r>
              <a:rPr lang="tr-TR" altLang="en-US" sz="1600" dirty="0">
                <a:hlinkClick r:id="rId8"/>
              </a:rPr>
              <a:t>https://www.youtube.com/watch?v=_xkZwJ0H9IU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[24] Web sitesi: </a:t>
            </a:r>
            <a:r>
              <a:rPr lang="tr-TR" altLang="en-US" sz="1600" dirty="0">
                <a:hlinkClick r:id="rId9"/>
              </a:rPr>
              <a:t>https://bit.ly/3MBain4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[25] Web sitesi: </a:t>
            </a:r>
            <a:r>
              <a:rPr lang="tr-TR" altLang="en-US" sz="1600" dirty="0">
                <a:hlinkClick r:id="rId10"/>
              </a:rPr>
              <a:t>https://bit.ly/3S9AuXb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[26] Web sitesi: </a:t>
            </a:r>
            <a:r>
              <a:rPr lang="tr-TR" altLang="en-US" sz="1600" dirty="0">
                <a:hlinkClick r:id="rId11"/>
              </a:rPr>
              <a:t>https://bit.ly/3CDs8l0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[27] Web sitesi: </a:t>
            </a:r>
            <a:r>
              <a:rPr lang="tr-TR" altLang="en-US" sz="1600" dirty="0">
                <a:hlinkClick r:id="rId12"/>
              </a:rPr>
              <a:t>https://cs231n.github.io/neural-networks-1/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[28] Web sitesi: </a:t>
            </a:r>
            <a:r>
              <a:rPr lang="tr-TR" altLang="en-US" sz="1600" dirty="0">
                <a:hlinkClick r:id="rId13"/>
              </a:rPr>
              <a:t>https://en.wikipedia.org/wiki/Neural_network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[29] </a:t>
            </a:r>
            <a:r>
              <a:rPr lang="tr-TR" altLang="en-US" sz="1600" dirty="0" err="1"/>
              <a:t>Kinsley</a:t>
            </a:r>
            <a:r>
              <a:rPr lang="tr-TR" altLang="en-US" sz="1600" dirty="0"/>
              <a:t>, H., </a:t>
            </a:r>
            <a:r>
              <a:rPr lang="tr-TR" altLang="en-US" sz="1600" dirty="0" err="1"/>
              <a:t>Kukiela</a:t>
            </a:r>
            <a:r>
              <a:rPr lang="tr-TR" altLang="en-US" sz="1600" dirty="0"/>
              <a:t>, D.; </a:t>
            </a:r>
            <a:r>
              <a:rPr lang="tr-TR" altLang="en-US" sz="1600" dirty="0" err="1"/>
              <a:t>Neural</a:t>
            </a:r>
            <a:r>
              <a:rPr lang="tr-TR" altLang="en-US" sz="1600" dirty="0"/>
              <a:t> Networks </a:t>
            </a:r>
            <a:r>
              <a:rPr lang="tr-TR" altLang="en-US" sz="1600" dirty="0" err="1"/>
              <a:t>from</a:t>
            </a:r>
            <a:r>
              <a:rPr lang="tr-TR" altLang="en-US" sz="1600" dirty="0"/>
              <a:t> </a:t>
            </a:r>
            <a:r>
              <a:rPr lang="tr-TR" altLang="en-US" sz="1600" dirty="0" err="1"/>
              <a:t>Scratch</a:t>
            </a:r>
            <a:r>
              <a:rPr lang="tr-TR" altLang="en-US" sz="1600" dirty="0"/>
              <a:t> in Python.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[30] </a:t>
            </a:r>
            <a:r>
              <a:rPr lang="tr-TR" altLang="en-US" sz="1600" dirty="0" err="1"/>
              <a:t>Rashid</a:t>
            </a:r>
            <a:r>
              <a:rPr lang="tr-TR" altLang="en-US" sz="1600" dirty="0"/>
              <a:t>, T.; </a:t>
            </a:r>
            <a:r>
              <a:rPr lang="tr-TR" altLang="en-US" sz="1600" dirty="0" err="1"/>
              <a:t>Make</a:t>
            </a:r>
            <a:r>
              <a:rPr lang="tr-TR" altLang="en-US" sz="1600" dirty="0"/>
              <a:t> </a:t>
            </a:r>
            <a:r>
              <a:rPr lang="tr-TR" altLang="en-US" sz="1600" dirty="0" err="1"/>
              <a:t>Your</a:t>
            </a:r>
            <a:r>
              <a:rPr lang="tr-TR" altLang="en-US" sz="1600" dirty="0"/>
              <a:t> </a:t>
            </a:r>
            <a:r>
              <a:rPr lang="tr-TR" altLang="en-US" sz="1600" dirty="0" err="1"/>
              <a:t>Own</a:t>
            </a:r>
            <a:r>
              <a:rPr lang="tr-TR" altLang="en-US" sz="1600" dirty="0"/>
              <a:t> </a:t>
            </a:r>
            <a:r>
              <a:rPr lang="tr-TR" altLang="en-US" sz="1600" dirty="0" err="1"/>
              <a:t>Neural</a:t>
            </a:r>
            <a:r>
              <a:rPr lang="tr-TR" altLang="en-US" sz="1600" dirty="0"/>
              <a:t> Network.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en-US" altLang="en-US" sz="1600" dirty="0"/>
          </a:p>
          <a:p>
            <a:pPr algn="l"/>
            <a:r>
              <a:rPr lang="tr-TR" sz="1600" dirty="0"/>
              <a:t>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30.11.2022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22</a:t>
            </a:fld>
            <a:endParaRPr lang="tr-T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DBB3B6-C75D-4729-F71C-32F4D318E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38F9D"/>
                </a:solidFill>
                <a:effectLst/>
                <a:latin typeface="Circular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75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2" y="72570"/>
            <a:ext cx="2614896" cy="585798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Referanslar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43D696-5A94-49E5-8C92-8F1908C6C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12" y="747395"/>
            <a:ext cx="12222192" cy="5608955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[31] Web sitesi: </a:t>
            </a:r>
            <a:r>
              <a:rPr lang="tr-TR" sz="1600" dirty="0">
                <a:hlinkClick r:id="rId2"/>
              </a:rPr>
              <a:t>https://bit.ly/3D7WDB6</a:t>
            </a:r>
            <a:r>
              <a:rPr lang="tr-TR" sz="1600" dirty="0"/>
              <a:t>, Erişim Tarihi: 18.10.2022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[32] Web sitesi: </a:t>
            </a:r>
            <a:r>
              <a:rPr lang="tr-TR" sz="1600" dirty="0">
                <a:hlinkClick r:id="rId3"/>
              </a:rPr>
              <a:t>https://bit.ly/3D6mitS</a:t>
            </a:r>
            <a:r>
              <a:rPr lang="tr-TR" sz="1600" dirty="0"/>
              <a:t>, Erişim Tarihi: 18.10.2022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[33] Web sitesi: </a:t>
            </a:r>
            <a:r>
              <a:rPr lang="tr-TR" sz="1600" dirty="0">
                <a:hlinkClick r:id="rId4"/>
              </a:rPr>
              <a:t>https://bit.ly/3yQOaQ1</a:t>
            </a:r>
            <a:r>
              <a:rPr lang="tr-TR" sz="1600" dirty="0"/>
              <a:t>,  Erişim Tarihi: 18.10.2022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[34] Web sitesi: </a:t>
            </a:r>
            <a:r>
              <a:rPr lang="tr-TR" sz="1600" dirty="0">
                <a:hlinkClick r:id="rId5"/>
              </a:rPr>
              <a:t>https://bit.ly/3VMlQbw</a:t>
            </a:r>
            <a:r>
              <a:rPr lang="tr-TR" sz="1600" dirty="0"/>
              <a:t>, Erişim Tarihi: 18.10.2022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[35] Web sitesi: </a:t>
            </a:r>
            <a:r>
              <a:rPr lang="tr-TR" sz="1600" dirty="0">
                <a:hlinkClick r:id="rId6"/>
              </a:rPr>
              <a:t>https://bit.ly/3MCKR4F</a:t>
            </a:r>
            <a:r>
              <a:rPr lang="tr-TR" sz="1600" dirty="0"/>
              <a:t>, Erişim Tarihi: 18.10.2022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[36] Web sitesi: </a:t>
            </a:r>
            <a:r>
              <a:rPr lang="tr-TR" sz="1600" dirty="0">
                <a:hlinkClick r:id="rId7"/>
              </a:rPr>
              <a:t>https://bit.ly/3TN6fX7</a:t>
            </a:r>
            <a:r>
              <a:rPr lang="tr-TR" sz="1600" dirty="0"/>
              <a:t>, Erişim Tarihi: 24.10.2022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[37] Web sitesi: </a:t>
            </a:r>
            <a:r>
              <a:rPr lang="tr-TR" sz="1600" dirty="0">
                <a:hlinkClick r:id="rId8"/>
              </a:rPr>
              <a:t>https://en.wikipedia.org/wiki/Perceptron</a:t>
            </a:r>
            <a:r>
              <a:rPr lang="tr-TR" sz="1600" dirty="0"/>
              <a:t>, Erişim Tarihi: 24.10.2022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[38] Web sitesi: </a:t>
            </a:r>
            <a:r>
              <a:rPr lang="tr-TR" sz="1600" dirty="0">
                <a:hlinkClick r:id="rId9"/>
              </a:rPr>
              <a:t>https://www.nvidia.com/en-us/studio/canvas/</a:t>
            </a:r>
            <a:r>
              <a:rPr lang="tr-TR" sz="1600" dirty="0"/>
              <a:t>, Erişim Tarihi: 25.10.2022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[39] </a:t>
            </a:r>
            <a:r>
              <a:rPr lang="tr-TR" sz="1600" dirty="0" err="1"/>
              <a:t>Deep</a:t>
            </a:r>
            <a:r>
              <a:rPr lang="tr-TR" sz="1600" dirty="0"/>
              <a:t> Learning Essentials, W. </a:t>
            </a:r>
            <a:r>
              <a:rPr lang="tr-TR" sz="1600" dirty="0" err="1"/>
              <a:t>Di</a:t>
            </a:r>
            <a:r>
              <a:rPr lang="tr-TR" sz="1600" dirty="0"/>
              <a:t>, A. </a:t>
            </a:r>
            <a:r>
              <a:rPr lang="tr-TR" sz="1600" dirty="0" err="1"/>
              <a:t>Bhardway</a:t>
            </a:r>
            <a:r>
              <a:rPr lang="tr-TR" sz="1600" dirty="0"/>
              <a:t>, J. </a:t>
            </a:r>
            <a:r>
              <a:rPr lang="tr-TR" sz="1600" dirty="0" err="1"/>
              <a:t>Wei</a:t>
            </a:r>
            <a:r>
              <a:rPr lang="tr-TR" sz="1600" dirty="0"/>
              <a:t>, 2018, </a:t>
            </a:r>
            <a:r>
              <a:rPr lang="tr-TR" sz="1600" dirty="0" err="1"/>
              <a:t>Packt</a:t>
            </a:r>
            <a:r>
              <a:rPr lang="tr-TR" sz="1600" dirty="0"/>
              <a:t>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[40] Web sitesi: </a:t>
            </a:r>
            <a:r>
              <a:rPr lang="tr-TR" sz="1600" dirty="0">
                <a:hlinkClick r:id="rId10"/>
              </a:rPr>
              <a:t>https://bit.ly/3EHHDcw</a:t>
            </a:r>
            <a:r>
              <a:rPr lang="tr-TR" sz="1600" dirty="0"/>
              <a:t>, Erişim Tarihi: 28.11.2022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[41] Web sitesi: </a:t>
            </a:r>
            <a:r>
              <a:rPr lang="tr-TR" sz="1600" dirty="0">
                <a:hlinkClick r:id="rId11"/>
              </a:rPr>
              <a:t>https://bit.ly/3Vtfj4s</a:t>
            </a:r>
            <a:r>
              <a:rPr lang="tr-TR" sz="1600" dirty="0"/>
              <a:t>, Erişim Tarihi: 28.11.2022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[42] Web sitesi: </a:t>
            </a:r>
            <a:r>
              <a:rPr lang="tr-TR" sz="1600" dirty="0">
                <a:hlinkClick r:id="rId12"/>
              </a:rPr>
              <a:t>https://intel.ly/3XQGKaz</a:t>
            </a:r>
            <a:r>
              <a:rPr lang="tr-TR" sz="1600" dirty="0"/>
              <a:t>, Erişim Tarihi: 28.11.2022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[43] Web sitesi: </a:t>
            </a:r>
            <a:r>
              <a:rPr lang="tr-TR" sz="1600" dirty="0">
                <a:hlinkClick r:id="rId13"/>
              </a:rPr>
              <a:t>https://bit.ly/3GQY8FW</a:t>
            </a:r>
            <a:r>
              <a:rPr lang="tr-TR" sz="1600" dirty="0"/>
              <a:t>, Erişim Tarihi: 29.11.2022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en-US" altLang="en-US" sz="1600" dirty="0"/>
          </a:p>
          <a:p>
            <a:pPr algn="l"/>
            <a:r>
              <a:rPr lang="tr-TR" sz="1600" dirty="0"/>
              <a:t>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30.11.2022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23</a:t>
            </a:fld>
            <a:endParaRPr lang="tr-T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DBB3B6-C75D-4729-F71C-32F4D318E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38F9D"/>
                </a:solidFill>
                <a:effectLst/>
                <a:latin typeface="Circular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32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498" y="655128"/>
            <a:ext cx="4613919" cy="1499616"/>
          </a:xfrm>
        </p:spPr>
        <p:txBody>
          <a:bodyPr anchor="b">
            <a:normAutofit/>
          </a:bodyPr>
          <a:lstStyle/>
          <a:p>
            <a:pPr algn="l"/>
            <a:r>
              <a:rPr lang="tr-TR" sz="4200"/>
              <a:t>Teşekkürler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95757-F493-402A-BE9C-74CD02EBB0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-5400000">
            <a:off x="-786384" y="1060704"/>
            <a:ext cx="218541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62155F9B-E036-4567-8C81-6029024E5A84}" type="datetime1">
              <a:rPr lang="tr-TR">
                <a:solidFill>
                  <a:schemeClr val="bg1"/>
                </a:solidFill>
              </a:rPr>
              <a:pPr algn="r">
                <a:spcAft>
                  <a:spcPts val="600"/>
                </a:spcAft>
              </a:pPr>
              <a:t>30.11.2022</a:t>
            </a:fld>
            <a:endParaRPr lang="tr-TR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Resim 10">
            <a:extLst>
              <a:ext uri="{FF2B5EF4-FFF2-40B4-BE49-F238E27FC236}">
                <a16:creationId xmlns:a16="http://schemas.microsoft.com/office/drawing/2014/main" id="{1B5DDA28-B37F-18B6-25AA-A9AFA3390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65" y="95044"/>
            <a:ext cx="5511285" cy="3086319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80F27-EA9E-48C9-9FFF-EED175A64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89A11690-4018-4631-8FAF-5D3B9C61C26D}" type="slidenum">
              <a:rPr lang="tr-TR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24</a:t>
            </a:fld>
            <a:endParaRPr lang="tr-TR">
              <a:solidFill>
                <a:srgbClr val="FFFFFF"/>
              </a:solidFill>
            </a:endParaRPr>
          </a:p>
        </p:txBody>
      </p:sp>
      <p:pic>
        <p:nvPicPr>
          <p:cNvPr id="24" name="Resim 23" descr="metin, açık hava nesnesi, gece göğü içeren bir resim&#10;&#10;Açıklama otomatik olarak oluşturuldu">
            <a:extLst>
              <a:ext uri="{FF2B5EF4-FFF2-40B4-BE49-F238E27FC236}">
                <a16:creationId xmlns:a16="http://schemas.microsoft.com/office/drawing/2014/main" id="{0476CBF1-05A5-4AD2-157D-8A1DD574B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02" y="3315854"/>
            <a:ext cx="5176945" cy="3455611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93718CFD-33D1-0A0C-4F68-36BCAEBDA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38" y="3333994"/>
            <a:ext cx="5586942" cy="3419330"/>
          </a:xfrm>
          <a:prstGeom prst="rect">
            <a:avLst/>
          </a:prstGeom>
        </p:spPr>
      </p:pic>
      <p:sp>
        <p:nvSpPr>
          <p:cNvPr id="19" name="Başlık 1">
            <a:extLst>
              <a:ext uri="{FF2B5EF4-FFF2-40B4-BE49-F238E27FC236}">
                <a16:creationId xmlns:a16="http://schemas.microsoft.com/office/drawing/2014/main" id="{8040FE83-E2B0-4707-B8D5-70F96362641D}"/>
              </a:ext>
            </a:extLst>
          </p:cNvPr>
          <p:cNvSpPr txBox="1">
            <a:spLocks/>
          </p:cNvSpPr>
          <p:nvPr/>
        </p:nvSpPr>
        <p:spPr>
          <a:xfrm>
            <a:off x="385692" y="565112"/>
            <a:ext cx="3899297" cy="711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r-TR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39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tablo içeren bir resim&#10;&#10;Açıklama otomatik olarak oluşturuldu">
            <a:extLst>
              <a:ext uri="{FF2B5EF4-FFF2-40B4-BE49-F238E27FC236}">
                <a16:creationId xmlns:a16="http://schemas.microsoft.com/office/drawing/2014/main" id="{C502C010-AB52-B422-3595-355A57E76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848407" cy="6773918"/>
          </a:xfrm>
          <a:prstGeom prst="rect">
            <a:avLst/>
          </a:prstGeom>
        </p:spPr>
      </p:pic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hlinkClick r:id="rId3"/>
              </a:rPr>
              <a:t>SI Birimine </a:t>
            </a:r>
            <a:r>
              <a:rPr lang="en-US" sz="2000"/>
              <a:t>yeni isimler eklendi.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65161" y="2640943"/>
            <a:ext cx="365760" cy="365125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fld id="{89A11690-4018-4631-8FAF-5D3B9C61C26D}" type="slidenum">
              <a:rPr lang="en-US" sz="1100">
                <a:solidFill>
                  <a:schemeClr val="tx1"/>
                </a:solidFill>
                <a:latin typeface="Calibri" panose="020F0502020204030204"/>
              </a:rPr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t>3</a:t>
            </a:fld>
            <a:endParaRPr lang="en-US" sz="11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65779" y="6499226"/>
            <a:ext cx="2564524" cy="2746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5854DF3F-AA60-4655-B0CD-593197322A72}" type="datetime1">
              <a:rPr lang="en-US" sz="1000">
                <a:solidFill>
                  <a:schemeClr val="tx1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11/30/2022</a:t>
            </a:fld>
            <a:endParaRPr lang="en-US" sz="10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0A497409-D84C-4653-07A4-9D0B798924DD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tr-TR"/>
              <a:t>[40]</a:t>
            </a: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0A325DED-815C-8BB2-A50B-533A22EE02FF}"/>
              </a:ext>
            </a:extLst>
          </p:cNvPr>
          <p:cNvSpPr/>
          <p:nvPr/>
        </p:nvSpPr>
        <p:spPr>
          <a:xfrm>
            <a:off x="-1" y="5774174"/>
            <a:ext cx="12113172" cy="999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4927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C55F0BA-7D8B-4753-AB68-D54E59A24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681" y="5567363"/>
            <a:ext cx="10512421" cy="557187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tr-TR" dirty="0">
                <a:hlinkClick r:id="rId2"/>
              </a:rPr>
              <a:t>Raspberry Pi </a:t>
            </a:r>
            <a:r>
              <a:rPr lang="tr-TR" dirty="0" err="1">
                <a:hlinkClick r:id="rId2"/>
              </a:rPr>
              <a:t>Pico’nun</a:t>
            </a:r>
            <a:r>
              <a:rPr lang="tr-TR" dirty="0">
                <a:hlinkClick r:id="rId2"/>
              </a:rPr>
              <a:t> </a:t>
            </a:r>
            <a:r>
              <a:rPr lang="tr-TR" dirty="0"/>
              <a:t>çip isimlendirmesi</a:t>
            </a:r>
            <a:r>
              <a:rPr lang="en-US" dirty="0"/>
              <a:t>. 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08C80332-E025-109D-0AC5-5EA0B8EFAF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7"/>
          <a:stretch/>
        </p:blipFill>
        <p:spPr>
          <a:xfrm>
            <a:off x="2690741" y="733450"/>
            <a:ext cx="7852933" cy="4325975"/>
          </a:xfrm>
          <a:prstGeom prst="rect">
            <a:avLst/>
          </a:prstGeom>
          <a:effectLst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854DF3F-AA60-4655-B0CD-593197322A72}" type="datetime1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11/30/2022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0A497409-D84C-4653-07A4-9D0B798924DD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tr-TR" dirty="0"/>
              <a:t>[41]</a:t>
            </a:r>
          </a:p>
        </p:txBody>
      </p:sp>
    </p:spTree>
    <p:extLst>
      <p:ext uri="{BB962C8B-B14F-4D97-AF65-F5344CB8AC3E}">
        <p14:creationId xmlns:p14="http://schemas.microsoft.com/office/powerpoint/2010/main" val="351899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3081" y="6180798"/>
            <a:ext cx="5284719" cy="557187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tr-TR" dirty="0" err="1">
                <a:hlinkClick r:id="rId4"/>
              </a:rPr>
              <a:t>Deepfake</a:t>
            </a:r>
            <a:r>
              <a:rPr lang="tr-TR" dirty="0"/>
              <a:t> ile sentetik videoların tespiti</a:t>
            </a:r>
            <a:r>
              <a:rPr lang="en-US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854DF3F-AA60-4655-B0CD-593197322A72}" type="datetime1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11/30/2022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0A497409-D84C-4653-07A4-9D0B798924DD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tr-TR" dirty="0"/>
              <a:t>[42]</a:t>
            </a:r>
          </a:p>
        </p:txBody>
      </p:sp>
      <p:pic>
        <p:nvPicPr>
          <p:cNvPr id="3" name="deepfakes">
            <a:hlinkClick r:id="" action="ppaction://media"/>
            <a:extLst>
              <a:ext uri="{FF2B5EF4-FFF2-40B4-BE49-F238E27FC236}">
                <a16:creationId xmlns:a16="http://schemas.microsoft.com/office/drawing/2014/main" id="{644BD973-71A7-F5E4-3FEB-2779EEEDEA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8295" y="218443"/>
            <a:ext cx="9509191" cy="53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2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50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ÇKA Tasarım Kriterleri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30.11.2022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6</a:t>
            </a:fld>
            <a:endParaRPr lang="tr-TR"/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1923475F-A03E-24DB-A4D1-283DB8AC24F6}"/>
              </a:ext>
            </a:extLst>
          </p:cNvPr>
          <p:cNvSpPr txBox="1">
            <a:spLocks/>
          </p:cNvSpPr>
          <p:nvPr/>
        </p:nvSpPr>
        <p:spPr>
          <a:xfrm>
            <a:off x="0" y="804020"/>
            <a:ext cx="11843657" cy="2515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/>
              <a:t>Veri setinin seçilmesi: </a:t>
            </a:r>
            <a:r>
              <a:rPr lang="tr-TR" dirty="0"/>
              <a:t>tasarlanacak sinir ağının performansını etkileyen bir faktördür. Sinir ağının kullanılacağı uygulamada, karşılaşma ihtimali olan her girdi seti eğitim aşamasında kullanılmalıdır.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b="1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DA61F46-45BC-C9A4-512C-70FF5938B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58" y="2345879"/>
            <a:ext cx="2292230" cy="3292475"/>
          </a:xfrm>
          <a:prstGeom prst="rect">
            <a:avLst/>
          </a:prstGeom>
        </p:spPr>
      </p:pic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9D70711F-554B-C095-7735-8B8CF300A2D4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tr-TR" dirty="0"/>
              <a:t>[34]</a:t>
            </a:r>
          </a:p>
        </p:txBody>
      </p:sp>
    </p:spTree>
    <p:extLst>
      <p:ext uri="{BB962C8B-B14F-4D97-AF65-F5344CB8AC3E}">
        <p14:creationId xmlns:p14="http://schemas.microsoft.com/office/powerpoint/2010/main" val="375999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ÇKA Tasarım Kriterleri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30.11.2022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7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lt Başlık 2">
                <a:extLst>
                  <a:ext uri="{FF2B5EF4-FFF2-40B4-BE49-F238E27FC236}">
                    <a16:creationId xmlns:a16="http://schemas.microsoft.com/office/drawing/2014/main" id="{1923475F-A03E-24DB-A4D1-283DB8AC24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804020"/>
                <a:ext cx="11843657" cy="3946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b="1" dirty="0"/>
                  <a:t>Durdurma kriterinin belirlenmesi: </a:t>
                </a:r>
                <a:r>
                  <a:rPr lang="tr-TR" dirty="0"/>
                  <a:t>geliştirilecek olan </a:t>
                </a:r>
                <a:r>
                  <a:rPr lang="tr-TR" dirty="0" err="1"/>
                  <a:t>ÇKA’nın</a:t>
                </a:r>
                <a:r>
                  <a:rPr lang="tr-TR" dirty="0"/>
                  <a:t> eğitimi genellikle iki şekilde tamamlanmaktadır:</a:t>
                </a:r>
              </a:p>
              <a:p>
                <a:pPr marL="800100" lvl="1" indent="-342900" algn="l">
                  <a:buFont typeface="Calibri" panose="020F0502020204030204" pitchFamily="34" charset="0"/>
                  <a:buChar char="∞"/>
                </a:pPr>
                <a:r>
                  <a:rPr lang="tr-TR" b="1" dirty="0"/>
                  <a:t>1. </a:t>
                </a:r>
                <a:r>
                  <a:rPr lang="tr-TR" dirty="0"/>
                  <a:t>İterasyon sayısına göre,</a:t>
                </a:r>
              </a:p>
              <a:p>
                <a:pPr marL="800100" lvl="1" indent="-342900" algn="l">
                  <a:buFont typeface="Calibri" panose="020F0502020204030204" pitchFamily="34" charset="0"/>
                  <a:buChar char="∞"/>
                </a:pPr>
                <a:r>
                  <a:rPr lang="tr-TR" b="1" dirty="0"/>
                  <a:t>2. </a:t>
                </a:r>
                <a:r>
                  <a:rPr lang="tr-TR" dirty="0"/>
                  <a:t>Hatanın belirli bir değerin altına inmesine göre.</a:t>
                </a:r>
              </a:p>
              <a:p>
                <a:pPr lvl="1" algn="l"/>
                <a:endParaRPr lang="tr-TR" dirty="0"/>
              </a:p>
              <a:p>
                <a:pPr lvl="1" algn="l"/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Ortalama Hata Karesi ((MSE), </a:t>
                </a:r>
                <a:r>
                  <a:rPr lang="tr-TR" dirty="0" err="1"/>
                  <a:t>Mean</a:t>
                </a:r>
                <a:r>
                  <a:rPr lang="tr-TR" dirty="0"/>
                  <a:t> </a:t>
                </a:r>
                <a:r>
                  <a:rPr lang="tr-TR" dirty="0" err="1"/>
                  <a:t>Squared</a:t>
                </a:r>
                <a:r>
                  <a:rPr lang="tr-TR" dirty="0"/>
                  <a:t> </a:t>
                </a:r>
                <a:r>
                  <a:rPr lang="tr-TR" dirty="0" err="1"/>
                  <a:t>Error</a:t>
                </a:r>
                <a:r>
                  <a:rPr lang="tr-TR" dirty="0"/>
                  <a:t>):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sz="2400" b="0" i="1" dirty="0">
                  <a:latin typeface="Cambria Math" panose="02040503050406030204" pitchFamily="18" charset="0"/>
                </a:endParaRP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r>
                      <a:rPr lang="tr-TR" sz="2400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tr-T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tr-T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tr-T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tr-T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tr-T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tr-T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tr-TR" sz="2400" b="0" i="1" smtClean="0">
                                        <a:latin typeface="Cambria Math" panose="02040503050406030204" pitchFamily="18" charset="0"/>
                                      </a:rPr>
                                      <m:t>ç</m:t>
                                    </m:r>
                                  </m:sub>
                                </m:sSub>
                                <m:r>
                                  <a:rPr lang="tr-TR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r-T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sz="2400" b="0" i="1" smtClean="0">
                                        <a:latin typeface="Cambria Math" panose="02040503050406030204" pitchFamily="18" charset="0"/>
                                      </a:rPr>
                                      <m:t>Ç</m:t>
                                    </m:r>
                                  </m:e>
                                  <m:sub>
                                    <m:r>
                                      <a:rPr lang="tr-TR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tr-T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tr-TR" sz="2800" dirty="0"/>
              </a:p>
              <a:p>
                <a:pPr marL="800100" lvl="1" indent="-342900" algn="l">
                  <a:buFont typeface="Calibri" panose="020F0502020204030204" pitchFamily="34" charset="0"/>
                  <a:buChar char="∞"/>
                </a:pPr>
                <a:endParaRPr lang="tr-TR" b="1" dirty="0"/>
              </a:p>
              <a:p>
                <a:pPr marL="800100" lvl="1" indent="-342900" algn="l">
                  <a:buFont typeface="Calibri" panose="020F0502020204030204" pitchFamily="34" charset="0"/>
                  <a:buChar char="∞"/>
                </a:pPr>
                <a:endParaRPr lang="tr-TR" b="1" dirty="0"/>
              </a:p>
              <a:p>
                <a:pPr marL="800100" lvl="1" indent="-342900" algn="l">
                  <a:buFont typeface="Calibri" panose="020F0502020204030204" pitchFamily="34" charset="0"/>
                  <a:buChar char="∞"/>
                </a:pPr>
                <a:endParaRPr lang="tr-TR" b="1" dirty="0"/>
              </a:p>
            </p:txBody>
          </p:sp>
        </mc:Choice>
        <mc:Fallback xmlns="">
          <p:sp>
            <p:nvSpPr>
              <p:cNvPr id="12" name="Alt Başlık 2">
                <a:extLst>
                  <a:ext uri="{FF2B5EF4-FFF2-40B4-BE49-F238E27FC236}">
                    <a16:creationId xmlns:a16="http://schemas.microsoft.com/office/drawing/2014/main" id="{1923475F-A03E-24DB-A4D1-283DB8AC2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04020"/>
                <a:ext cx="11843657" cy="3946400"/>
              </a:xfrm>
              <a:prstGeom prst="rect">
                <a:avLst/>
              </a:prstGeom>
              <a:blipFill>
                <a:blip r:embed="rId2"/>
                <a:stretch>
                  <a:fillRect l="-823" t="-231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9D70711F-554B-C095-7735-8B8CF300A2D4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tr-TR" dirty="0"/>
              <a:t>[34]</a:t>
            </a:r>
          </a:p>
        </p:txBody>
      </p:sp>
      <p:graphicFrame>
        <p:nvGraphicFramePr>
          <p:cNvPr id="3" name="Tablo 6">
            <a:extLst>
              <a:ext uri="{FF2B5EF4-FFF2-40B4-BE49-F238E27FC236}">
                <a16:creationId xmlns:a16="http://schemas.microsoft.com/office/drawing/2014/main" id="{613E46AB-2B66-DC7D-FFAE-48924776D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983224"/>
              </p:ext>
            </p:extLst>
          </p:nvPr>
        </p:nvGraphicFramePr>
        <p:xfrm>
          <a:off x="6960841" y="3653140"/>
          <a:ext cx="3878144" cy="2194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92144">
                  <a:extLst>
                    <a:ext uri="{9D8B030D-6E8A-4147-A177-3AD203B41FA5}">
                      <a16:colId xmlns:a16="http://schemas.microsoft.com/office/drawing/2014/main" val="4201290377"/>
                    </a:ext>
                  </a:extLst>
                </a:gridCol>
                <a:gridCol w="1103971">
                  <a:extLst>
                    <a:ext uri="{9D8B030D-6E8A-4147-A177-3AD203B41FA5}">
                      <a16:colId xmlns:a16="http://schemas.microsoft.com/office/drawing/2014/main" val="123132712"/>
                    </a:ext>
                  </a:extLst>
                </a:gridCol>
                <a:gridCol w="1182029">
                  <a:extLst>
                    <a:ext uri="{9D8B030D-6E8A-4147-A177-3AD203B41FA5}">
                      <a16:colId xmlns:a16="http://schemas.microsoft.com/office/drawing/2014/main" val="288828099"/>
                    </a:ext>
                  </a:extLst>
                </a:gridCol>
              </a:tblGrid>
              <a:tr h="319463">
                <a:tc>
                  <a:txBody>
                    <a:bodyPr/>
                    <a:lstStyle/>
                    <a:p>
                      <a:r>
                        <a:rPr lang="tr-TR" dirty="0"/>
                        <a:t>Beklenen Çıktı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Çıktı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Hata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280909"/>
                  </a:ext>
                </a:extLst>
              </a:tr>
              <a:tr h="319463">
                <a:tc>
                  <a:txBody>
                    <a:bodyPr/>
                    <a:lstStyle/>
                    <a:p>
                      <a:r>
                        <a:rPr lang="tr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0.1156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428323"/>
                  </a:ext>
                </a:extLst>
              </a:tr>
              <a:tr h="319463">
                <a:tc>
                  <a:txBody>
                    <a:bodyPr/>
                    <a:lstStyle/>
                    <a:p>
                      <a:r>
                        <a:rPr lang="tr-T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0.7654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421287"/>
                  </a:ext>
                </a:extLst>
              </a:tr>
              <a:tr h="319463">
                <a:tc>
                  <a:txBody>
                    <a:bodyPr/>
                    <a:lstStyle/>
                    <a:p>
                      <a:r>
                        <a:rPr lang="tr-T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0.8218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879843"/>
                  </a:ext>
                </a:extLst>
              </a:tr>
              <a:tr h="340534">
                <a:tc>
                  <a:txBody>
                    <a:bodyPr/>
                    <a:lstStyle/>
                    <a:p>
                      <a:r>
                        <a:rPr lang="tr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0.2114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7380"/>
                  </a:ext>
                </a:extLst>
              </a:tr>
              <a:tr h="319463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OHK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450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3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A70E5675-2595-E3C0-A28C-F0D40AB73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20" y="0"/>
            <a:ext cx="9326879" cy="6754702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ÇKA Tasarım Kriterleri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30.11.2022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8</a:t>
            </a:fld>
            <a:endParaRPr lang="tr-TR"/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1923475F-A03E-24DB-A4D1-283DB8AC24F6}"/>
              </a:ext>
            </a:extLst>
          </p:cNvPr>
          <p:cNvSpPr txBox="1">
            <a:spLocks/>
          </p:cNvSpPr>
          <p:nvPr/>
        </p:nvSpPr>
        <p:spPr>
          <a:xfrm>
            <a:off x="1" y="804020"/>
            <a:ext cx="4218432" cy="1256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Ortalama Hata Karesine (MSE) göre elde edilen hatanın değişim grafiği, </a:t>
            </a:r>
            <a:endParaRPr lang="tr-TR" b="0" i="1" dirty="0">
              <a:latin typeface="Cambria Math" panose="02040503050406030204" pitchFamily="18" charset="0"/>
            </a:endParaRPr>
          </a:p>
          <a:p>
            <a:pPr lvl="8" algn="l"/>
            <a:endParaRPr lang="tr-TR" sz="2800" dirty="0"/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endParaRPr lang="tr-TR" b="1" dirty="0"/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endParaRPr lang="tr-TR" b="1" dirty="0"/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137834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ÇKA Tasarım Kriterleri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30.11.2022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9</a:t>
            </a:fld>
            <a:endParaRPr lang="tr-TR"/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1923475F-A03E-24DB-A4D1-283DB8AC24F6}"/>
              </a:ext>
            </a:extLst>
          </p:cNvPr>
          <p:cNvSpPr txBox="1">
            <a:spLocks/>
          </p:cNvSpPr>
          <p:nvPr/>
        </p:nvSpPr>
        <p:spPr>
          <a:xfrm>
            <a:off x="0" y="804020"/>
            <a:ext cx="11843657" cy="4462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/>
              <a:t>Başlangıç değerleri:</a:t>
            </a:r>
            <a:r>
              <a:rPr lang="tr-TR" dirty="0"/>
              <a:t> sinir ağında hata fonksiyonu için genel minimumu yakalama gücünü etkilemektedir.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Bundan dolayı aktivasyon fonksiyonu çıktısını ya da türevinin sonucu sıfır yapacak değerlerden kaçınmak gerekir.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Genel bir yaklaşıma göre başlangıç değerleri [-0.5 0.5] veya [-1 1] arasında rastgele olacak şekilde üretilmektedir.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b="1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9D70711F-554B-C095-7735-8B8CF300A2D4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tr-TR" dirty="0"/>
              <a:t>[34]</a:t>
            </a:r>
          </a:p>
        </p:txBody>
      </p:sp>
    </p:spTree>
    <p:extLst>
      <p:ext uri="{BB962C8B-B14F-4D97-AF65-F5344CB8AC3E}">
        <p14:creationId xmlns:p14="http://schemas.microsoft.com/office/powerpoint/2010/main" val="301953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8349</TotalTime>
  <Words>1823</Words>
  <Application>Microsoft Office PowerPoint</Application>
  <PresentationFormat>Geniş ekran</PresentationFormat>
  <Paragraphs>247</Paragraphs>
  <Slides>24</Slides>
  <Notes>1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Circular</vt:lpstr>
      <vt:lpstr>Office Teması</vt:lpstr>
      <vt:lpstr>MEM437 – Yapay Sinir Ağları  Dr. Ali Tahir Karaşahin</vt:lpstr>
      <vt:lpstr>PowerPoint Sunusu</vt:lpstr>
      <vt:lpstr>PowerPoint Sunusu</vt:lpstr>
      <vt:lpstr>PowerPoint Sunusu</vt:lpstr>
      <vt:lpstr>PowerPoint Sunusu</vt:lpstr>
      <vt:lpstr>ÇKA Tasarım Kriterleri</vt:lpstr>
      <vt:lpstr>ÇKA Tasarım Kriterleri</vt:lpstr>
      <vt:lpstr>ÇKA Tasarım Kriterleri</vt:lpstr>
      <vt:lpstr>ÇKA Tasarım Kriterleri</vt:lpstr>
      <vt:lpstr>ÇKA Tasarım Kriterleri</vt:lpstr>
      <vt:lpstr>ÇKA Tasarım Kriterleri</vt:lpstr>
      <vt:lpstr>ÇKA Tasarım Kriterleri</vt:lpstr>
      <vt:lpstr>ÇKA Tasarım Kriterleri</vt:lpstr>
      <vt:lpstr>ÇKA Tasarım Kriterleri</vt:lpstr>
      <vt:lpstr>ÇKA Tasarım Kriterleri</vt:lpstr>
      <vt:lpstr>ÇKA Tasarım Kriterleri</vt:lpstr>
      <vt:lpstr>ÇKA Tasarım Kriterleri</vt:lpstr>
      <vt:lpstr>ÇKA Tasarım Kriterleri</vt:lpstr>
      <vt:lpstr>ÇKA Tasarım Kriterleri</vt:lpstr>
      <vt:lpstr>ÇKA Tasarım Kriterleri</vt:lpstr>
      <vt:lpstr>Referanslar</vt:lpstr>
      <vt:lpstr>Referanslar</vt:lpstr>
      <vt:lpstr>Referanslar</vt:lpstr>
      <vt:lpstr>Teşekkürler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Taşıt-Römork Kombinasyonları için Tork Vektörleme Yönteminin  Modellenmesi ve Kontrolü</dc:title>
  <dc:creator>Ali Tahir KARAŞAHİN</dc:creator>
  <cp:lastModifiedBy>Ali Tahir KARAŞAHİN</cp:lastModifiedBy>
  <cp:revision>260</cp:revision>
  <dcterms:created xsi:type="dcterms:W3CDTF">2020-09-23T12:43:11Z</dcterms:created>
  <dcterms:modified xsi:type="dcterms:W3CDTF">2022-11-30T16:40:59Z</dcterms:modified>
</cp:coreProperties>
</file>